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374" r:id="rId5"/>
    <p:sldId id="377" r:id="rId6"/>
    <p:sldId id="378" r:id="rId7"/>
    <p:sldId id="425" r:id="rId8"/>
    <p:sldId id="426" r:id="rId9"/>
    <p:sldId id="427" r:id="rId10"/>
    <p:sldId id="423" r:id="rId11"/>
    <p:sldId id="435" r:id="rId12"/>
    <p:sldId id="431" r:id="rId13"/>
    <p:sldId id="395" r:id="rId14"/>
    <p:sldId id="394" r:id="rId15"/>
    <p:sldId id="400" r:id="rId16"/>
    <p:sldId id="390" r:id="rId17"/>
    <p:sldId id="391" r:id="rId18"/>
    <p:sldId id="393" r:id="rId19"/>
    <p:sldId id="430" r:id="rId20"/>
    <p:sldId id="392" r:id="rId21"/>
    <p:sldId id="396" r:id="rId22"/>
    <p:sldId id="397" r:id="rId23"/>
    <p:sldId id="323" r:id="rId24"/>
    <p:sldId id="266" r:id="rId25"/>
    <p:sldId id="265" r:id="rId26"/>
    <p:sldId id="405" r:id="rId27"/>
    <p:sldId id="404" r:id="rId28"/>
    <p:sldId id="406" r:id="rId29"/>
    <p:sldId id="407" r:id="rId30"/>
    <p:sldId id="416" r:id="rId31"/>
    <p:sldId id="409" r:id="rId32"/>
    <p:sldId id="432" r:id="rId33"/>
    <p:sldId id="434" r:id="rId34"/>
    <p:sldId id="428" r:id="rId35"/>
    <p:sldId id="414" r:id="rId36"/>
    <p:sldId id="415" r:id="rId37"/>
    <p:sldId id="382" r:id="rId38"/>
    <p:sldId id="410" r:id="rId39"/>
    <p:sldId id="386" r:id="rId40"/>
    <p:sldId id="433" r:id="rId41"/>
  </p:sldIdLst>
  <p:sldSz cx="12192000" cy="6858000"/>
  <p:notesSz cx="6858000" cy="9144000"/>
  <p:custDataLst>
    <p:tags r:id="rId44"/>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F28"/>
    <a:srgbClr val="70AD47"/>
    <a:srgbClr val="2F2F2F"/>
    <a:srgbClr val="3E3E3E"/>
    <a:srgbClr val="181717"/>
    <a:srgbClr val="7E858E"/>
    <a:srgbClr val="1F4E79"/>
    <a:srgbClr val="4FE719"/>
    <a:srgbClr val="53585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43" y="5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0AEA6D-0980-4078-9D3E-A19EA42F74A6}" type="datetimeFigureOut">
              <a:rPr lang="id-ID" smtClean="0"/>
              <a:t>12/07/2020</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267DE8-F590-4742-8B0B-5383B845429A}" type="slidenum">
              <a:rPr lang="id-ID" smtClean="0"/>
              <a:t>‹#›</a:t>
            </a:fld>
            <a:endParaRPr lang="id-ID"/>
          </a:p>
        </p:txBody>
      </p:sp>
    </p:spTree>
    <p:extLst>
      <p:ext uri="{BB962C8B-B14F-4D97-AF65-F5344CB8AC3E}">
        <p14:creationId xmlns:p14="http://schemas.microsoft.com/office/powerpoint/2010/main" val="112077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7F23C-F3CA-4C77-9D70-536559D268B5}" type="datetimeFigureOut">
              <a:rPr lang="id-ID" smtClean="0"/>
              <a:t>12/07/2020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A7F7D-44B0-4541-A59C-DFB7C5E97812}" type="slidenum">
              <a:rPr lang="id-ID" smtClean="0"/>
              <a:t>‹#›</a:t>
            </a:fld>
            <a:endParaRPr lang="id-ID"/>
          </a:p>
        </p:txBody>
      </p:sp>
    </p:spTree>
    <p:extLst>
      <p:ext uri="{BB962C8B-B14F-4D97-AF65-F5344CB8AC3E}">
        <p14:creationId xmlns:p14="http://schemas.microsoft.com/office/powerpoint/2010/main" val="129732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7A7F7D-44B0-4541-A59C-DFB7C5E97812}" type="slidenum">
              <a:rPr lang="id-ID" smtClean="0"/>
              <a:t>1</a:t>
            </a:fld>
            <a:endParaRPr lang="id-ID"/>
          </a:p>
        </p:txBody>
      </p:sp>
    </p:spTree>
    <p:extLst>
      <p:ext uri="{BB962C8B-B14F-4D97-AF65-F5344CB8AC3E}">
        <p14:creationId xmlns:p14="http://schemas.microsoft.com/office/powerpoint/2010/main" val="426414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宋体"/>
                <a:cs typeface="Calibri"/>
              </a:rPr>
              <a:t>Dynamixel is the most proffesional motor but we don't choose that because we need an extra ciruits to communicate with the motor via serial communication and driving. Twise as cost as a normal servo</a:t>
            </a:r>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14</a:t>
            </a:fld>
            <a:endParaRPr lang="id-ID"/>
          </a:p>
        </p:txBody>
      </p:sp>
    </p:spTree>
    <p:extLst>
      <p:ext uri="{BB962C8B-B14F-4D97-AF65-F5344CB8AC3E}">
        <p14:creationId xmlns:p14="http://schemas.microsoft.com/office/powerpoint/2010/main" val="2207370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cs typeface="Calibri"/>
              </a:rPr>
              <a:t>IMU – Inertial Measurement Unit</a:t>
            </a:r>
            <a:endParaRPr lang="en-US" altLang="zh-CN">
              <a:ea typeface="宋体"/>
            </a:endParaRPr>
          </a:p>
          <a:p>
            <a:r>
              <a:rPr lang="en-US" altLang="zh-CN">
                <a:ea typeface="宋体"/>
              </a:rPr>
              <a:t>Sensitivity high</a:t>
            </a:r>
            <a:endParaRPr lang="en-US"/>
          </a:p>
          <a:p>
            <a:r>
              <a:rPr lang="en-US" altLang="zh-CN">
                <a:ea typeface="宋体"/>
              </a:rPr>
              <a:t>Noise low non linearity low</a:t>
            </a:r>
            <a:endParaRPr lang="en-US" altLang="zh-CN">
              <a:ea typeface="宋体"/>
              <a:cs typeface="Calibri"/>
            </a:endParaRPr>
          </a:p>
          <a:p>
            <a:r>
              <a:rPr lang="en-US" altLang="zh-CN">
                <a:ea typeface="宋体"/>
              </a:rPr>
              <a:t>Magnetometer </a:t>
            </a:r>
            <a:r>
              <a:rPr lang="en-US" altLang="zh-CN" err="1">
                <a:ea typeface="宋体"/>
              </a:rPr>
              <a:t>ekak</a:t>
            </a:r>
            <a:r>
              <a:rPr lang="en-US" altLang="zh-CN">
                <a:ea typeface="宋体"/>
              </a:rPr>
              <a:t> have</a:t>
            </a:r>
            <a:endParaRPr lang="en-US" altLang="zh-CN">
              <a:ea typeface="宋体"/>
              <a:cs typeface="Calibri"/>
            </a:endParaRPr>
          </a:p>
          <a:p>
            <a:r>
              <a:rPr lang="en-US" altLang="zh-CN">
                <a:ea typeface="宋体"/>
                <a:cs typeface="Calibri"/>
              </a:rPr>
              <a:t>Vendor is </a:t>
            </a:r>
            <a:r>
              <a:rPr lang="en-US" altLang="zh-CN" err="1">
                <a:ea typeface="宋体"/>
                <a:cs typeface="Calibri"/>
              </a:rPr>
              <a:t>pololu</a:t>
            </a:r>
            <a:r>
              <a:rPr lang="en-US" altLang="zh-CN">
                <a:ea typeface="宋体"/>
                <a:cs typeface="Calibri"/>
              </a:rPr>
              <a:t>.</a:t>
            </a:r>
          </a:p>
        </p:txBody>
      </p:sp>
      <p:sp>
        <p:nvSpPr>
          <p:cNvPr id="4" name="灯片编号占位符 3"/>
          <p:cNvSpPr>
            <a:spLocks noGrp="1"/>
          </p:cNvSpPr>
          <p:nvPr>
            <p:ph type="sldNum" sz="quarter" idx="10"/>
          </p:nvPr>
        </p:nvSpPr>
        <p:spPr/>
        <p:txBody>
          <a:bodyPr/>
          <a:lstStyle/>
          <a:p>
            <a:fld id="{567A7F7D-44B0-4541-A59C-DFB7C5E97812}" type="slidenum">
              <a:rPr lang="id-ID" smtClean="0"/>
              <a:t>15</a:t>
            </a:fld>
            <a:endParaRPr lang="id-ID"/>
          </a:p>
        </p:txBody>
      </p:sp>
    </p:spTree>
    <p:extLst>
      <p:ext uri="{BB962C8B-B14F-4D97-AF65-F5344CB8AC3E}">
        <p14:creationId xmlns:p14="http://schemas.microsoft.com/office/powerpoint/2010/main" val="157602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We need a microcontroller with high computational power for the digital video stabilization and sometimes we might need to communicate with the camera and an external computer. So we need </a:t>
            </a:r>
            <a:r>
              <a:rPr lang="en-US" altLang="zh-CN" err="1">
                <a:ea typeface="宋体"/>
              </a:rPr>
              <a:t>WiFi</a:t>
            </a:r>
            <a:r>
              <a:rPr lang="en-US" altLang="zh-CN">
                <a:ea typeface="宋体"/>
              </a:rPr>
              <a:t> or </a:t>
            </a:r>
            <a:r>
              <a:rPr lang="en-US" altLang="zh-CN" err="1">
                <a:ea typeface="宋体"/>
              </a:rPr>
              <a:t>bluetooth</a:t>
            </a:r>
            <a:r>
              <a:rPr lang="en-US" altLang="zh-CN">
                <a:ea typeface="宋体"/>
              </a:rPr>
              <a:t> capabilities as well as the ability to deal with image processing libraries . </a:t>
            </a:r>
            <a:endParaRPr lang="en-US">
              <a:cs typeface="Calibri" panose="020F0502020204030204"/>
            </a:endParaRPr>
          </a:p>
        </p:txBody>
      </p:sp>
      <p:sp>
        <p:nvSpPr>
          <p:cNvPr id="4" name="灯片编号占位符 3"/>
          <p:cNvSpPr>
            <a:spLocks noGrp="1"/>
          </p:cNvSpPr>
          <p:nvPr>
            <p:ph type="sldNum" sz="quarter" idx="10"/>
          </p:nvPr>
        </p:nvSpPr>
        <p:spPr/>
        <p:txBody>
          <a:bodyPr/>
          <a:lstStyle/>
          <a:p>
            <a:fld id="{567A7F7D-44B0-4541-A59C-DFB7C5E97812}" type="slidenum">
              <a:rPr lang="id-ID" smtClean="0"/>
              <a:t>16</a:t>
            </a:fld>
            <a:endParaRPr lang="id-ID"/>
          </a:p>
        </p:txBody>
      </p:sp>
    </p:spTree>
    <p:extLst>
      <p:ext uri="{BB962C8B-B14F-4D97-AF65-F5344CB8AC3E}">
        <p14:creationId xmlns:p14="http://schemas.microsoft.com/office/powerpoint/2010/main" val="75757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Related to our </a:t>
            </a:r>
            <a:r>
              <a:rPr lang="en-US" altLang="zh-CN" err="1"/>
              <a:t>stewart</a:t>
            </a:r>
            <a:r>
              <a:rPr lang="en-US" altLang="zh-CN"/>
              <a:t> platform design</a:t>
            </a:r>
          </a:p>
          <a:p>
            <a:endParaRPr lang="en-US" altLang="zh-CN"/>
          </a:p>
          <a:p>
            <a:pPr marL="228600" indent="-228600">
              <a:buAutoNum type="arabicPeriod"/>
            </a:pPr>
            <a:r>
              <a:rPr lang="en-US" altLang="zh-CN"/>
              <a:t>Controlled using the rotating speed of the motor axis, position of the servo arm used as parameters. We use orientations of the joints</a:t>
            </a:r>
          </a:p>
          <a:p>
            <a:pPr marL="228600" indent="-228600">
              <a:buAutoNum type="arabicPeriod"/>
            </a:pPr>
            <a:r>
              <a:rPr lang="en-US" altLang="zh-CN"/>
              <a:t>We use orientation of the platform</a:t>
            </a:r>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17</a:t>
            </a:fld>
            <a:endParaRPr lang="id-ID"/>
          </a:p>
        </p:txBody>
      </p:sp>
    </p:spTree>
    <p:extLst>
      <p:ext uri="{BB962C8B-B14F-4D97-AF65-F5344CB8AC3E}">
        <p14:creationId xmlns:p14="http://schemas.microsoft.com/office/powerpoint/2010/main" val="3514830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宋体"/>
                <a:cs typeface="Calibri"/>
              </a:rPr>
              <a:t>We choose this framework because it is easy to learn and python based as well as very flexible, powerful and easy to make prototypes quickly</a:t>
            </a:r>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18</a:t>
            </a:fld>
            <a:endParaRPr lang="id-ID"/>
          </a:p>
        </p:txBody>
      </p:sp>
    </p:spTree>
    <p:extLst>
      <p:ext uri="{BB962C8B-B14F-4D97-AF65-F5344CB8AC3E}">
        <p14:creationId xmlns:p14="http://schemas.microsoft.com/office/powerpoint/2010/main" val="2214692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宋体"/>
                <a:cs typeface="Calibri"/>
              </a:rPr>
              <a:t>We choose this framework because this is the most popular and oftrn updated framework. High performance and suitable for applications with high traffic.</a:t>
            </a:r>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19</a:t>
            </a:fld>
            <a:endParaRPr lang="id-ID"/>
          </a:p>
        </p:txBody>
      </p:sp>
    </p:spTree>
    <p:extLst>
      <p:ext uri="{BB962C8B-B14F-4D97-AF65-F5344CB8AC3E}">
        <p14:creationId xmlns:p14="http://schemas.microsoft.com/office/powerpoint/2010/main" val="4038116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20</a:t>
            </a:fld>
            <a:endParaRPr lang="id-ID"/>
          </a:p>
        </p:txBody>
      </p:sp>
    </p:spTree>
    <p:extLst>
      <p:ext uri="{BB962C8B-B14F-4D97-AF65-F5344CB8AC3E}">
        <p14:creationId xmlns:p14="http://schemas.microsoft.com/office/powerpoint/2010/main" val="473933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21</a:t>
            </a:fld>
            <a:endParaRPr lang="id-ID"/>
          </a:p>
        </p:txBody>
      </p:sp>
    </p:spTree>
    <p:extLst>
      <p:ext uri="{BB962C8B-B14F-4D97-AF65-F5344CB8AC3E}">
        <p14:creationId xmlns:p14="http://schemas.microsoft.com/office/powerpoint/2010/main" val="791097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22</a:t>
            </a:fld>
            <a:endParaRPr lang="id-ID"/>
          </a:p>
        </p:txBody>
      </p:sp>
    </p:spTree>
    <p:extLst>
      <p:ext uri="{BB962C8B-B14F-4D97-AF65-F5344CB8AC3E}">
        <p14:creationId xmlns:p14="http://schemas.microsoft.com/office/powerpoint/2010/main" val="133929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23</a:t>
            </a:fld>
            <a:endParaRPr lang="id-ID"/>
          </a:p>
        </p:txBody>
      </p:sp>
    </p:spTree>
    <p:extLst>
      <p:ext uri="{BB962C8B-B14F-4D97-AF65-F5344CB8AC3E}">
        <p14:creationId xmlns:p14="http://schemas.microsoft.com/office/powerpoint/2010/main" val="360323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4</a:t>
            </a:fld>
            <a:endParaRPr lang="id-ID"/>
          </a:p>
        </p:txBody>
      </p:sp>
    </p:spTree>
    <p:extLst>
      <p:ext uri="{BB962C8B-B14F-4D97-AF65-F5344CB8AC3E}">
        <p14:creationId xmlns:p14="http://schemas.microsoft.com/office/powerpoint/2010/main" val="302270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24</a:t>
            </a:fld>
            <a:endParaRPr lang="id-ID"/>
          </a:p>
        </p:txBody>
      </p:sp>
    </p:spTree>
    <p:extLst>
      <p:ext uri="{BB962C8B-B14F-4D97-AF65-F5344CB8AC3E}">
        <p14:creationId xmlns:p14="http://schemas.microsoft.com/office/powerpoint/2010/main" val="2148416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25</a:t>
            </a:fld>
            <a:endParaRPr lang="id-ID"/>
          </a:p>
        </p:txBody>
      </p:sp>
    </p:spTree>
    <p:extLst>
      <p:ext uri="{BB962C8B-B14F-4D97-AF65-F5344CB8AC3E}">
        <p14:creationId xmlns:p14="http://schemas.microsoft.com/office/powerpoint/2010/main" val="682437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26</a:t>
            </a:fld>
            <a:endParaRPr lang="id-ID"/>
          </a:p>
        </p:txBody>
      </p:sp>
    </p:spTree>
    <p:extLst>
      <p:ext uri="{BB962C8B-B14F-4D97-AF65-F5344CB8AC3E}">
        <p14:creationId xmlns:p14="http://schemas.microsoft.com/office/powerpoint/2010/main" val="280058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27</a:t>
            </a:fld>
            <a:endParaRPr lang="id-ID"/>
          </a:p>
        </p:txBody>
      </p:sp>
    </p:spTree>
    <p:extLst>
      <p:ext uri="{BB962C8B-B14F-4D97-AF65-F5344CB8AC3E}">
        <p14:creationId xmlns:p14="http://schemas.microsoft.com/office/powerpoint/2010/main" val="3766148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28</a:t>
            </a:fld>
            <a:endParaRPr lang="id-ID"/>
          </a:p>
        </p:txBody>
      </p:sp>
    </p:spTree>
    <p:extLst>
      <p:ext uri="{BB962C8B-B14F-4D97-AF65-F5344CB8AC3E}">
        <p14:creationId xmlns:p14="http://schemas.microsoft.com/office/powerpoint/2010/main" val="3082432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29</a:t>
            </a:fld>
            <a:endParaRPr lang="id-ID"/>
          </a:p>
        </p:txBody>
      </p:sp>
    </p:spTree>
    <p:extLst>
      <p:ext uri="{BB962C8B-B14F-4D97-AF65-F5344CB8AC3E}">
        <p14:creationId xmlns:p14="http://schemas.microsoft.com/office/powerpoint/2010/main" val="1059940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30</a:t>
            </a:fld>
            <a:endParaRPr lang="id-ID"/>
          </a:p>
        </p:txBody>
      </p:sp>
    </p:spTree>
    <p:extLst>
      <p:ext uri="{BB962C8B-B14F-4D97-AF65-F5344CB8AC3E}">
        <p14:creationId xmlns:p14="http://schemas.microsoft.com/office/powerpoint/2010/main" val="221251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31</a:t>
            </a:fld>
            <a:endParaRPr lang="id-ID"/>
          </a:p>
        </p:txBody>
      </p:sp>
    </p:spTree>
    <p:extLst>
      <p:ext uri="{BB962C8B-B14F-4D97-AF65-F5344CB8AC3E}">
        <p14:creationId xmlns:p14="http://schemas.microsoft.com/office/powerpoint/2010/main" val="2463396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32</a:t>
            </a:fld>
            <a:endParaRPr lang="id-ID"/>
          </a:p>
        </p:txBody>
      </p:sp>
    </p:spTree>
    <p:extLst>
      <p:ext uri="{BB962C8B-B14F-4D97-AF65-F5344CB8AC3E}">
        <p14:creationId xmlns:p14="http://schemas.microsoft.com/office/powerpoint/2010/main" val="2389463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33</a:t>
            </a:fld>
            <a:endParaRPr lang="id-ID"/>
          </a:p>
        </p:txBody>
      </p:sp>
    </p:spTree>
    <p:extLst>
      <p:ext uri="{BB962C8B-B14F-4D97-AF65-F5344CB8AC3E}">
        <p14:creationId xmlns:p14="http://schemas.microsoft.com/office/powerpoint/2010/main" val="386958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5</a:t>
            </a:fld>
            <a:endParaRPr lang="id-ID"/>
          </a:p>
        </p:txBody>
      </p:sp>
    </p:spTree>
    <p:extLst>
      <p:ext uri="{BB962C8B-B14F-4D97-AF65-F5344CB8AC3E}">
        <p14:creationId xmlns:p14="http://schemas.microsoft.com/office/powerpoint/2010/main" val="1305698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34</a:t>
            </a:fld>
            <a:endParaRPr lang="id-ID"/>
          </a:p>
        </p:txBody>
      </p:sp>
    </p:spTree>
    <p:extLst>
      <p:ext uri="{BB962C8B-B14F-4D97-AF65-F5344CB8AC3E}">
        <p14:creationId xmlns:p14="http://schemas.microsoft.com/office/powerpoint/2010/main" val="171143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35</a:t>
            </a:fld>
            <a:endParaRPr lang="id-ID"/>
          </a:p>
        </p:txBody>
      </p:sp>
    </p:spTree>
    <p:extLst>
      <p:ext uri="{BB962C8B-B14F-4D97-AF65-F5344CB8AC3E}">
        <p14:creationId xmlns:p14="http://schemas.microsoft.com/office/powerpoint/2010/main" val="100485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36</a:t>
            </a:fld>
            <a:endParaRPr lang="id-ID"/>
          </a:p>
        </p:txBody>
      </p:sp>
    </p:spTree>
    <p:extLst>
      <p:ext uri="{BB962C8B-B14F-4D97-AF65-F5344CB8AC3E}">
        <p14:creationId xmlns:p14="http://schemas.microsoft.com/office/powerpoint/2010/main" val="1576896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37</a:t>
            </a:fld>
            <a:endParaRPr lang="id-ID"/>
          </a:p>
        </p:txBody>
      </p:sp>
    </p:spTree>
    <p:extLst>
      <p:ext uri="{BB962C8B-B14F-4D97-AF65-F5344CB8AC3E}">
        <p14:creationId xmlns:p14="http://schemas.microsoft.com/office/powerpoint/2010/main" val="62307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6</a:t>
            </a:fld>
            <a:endParaRPr lang="id-ID"/>
          </a:p>
        </p:txBody>
      </p:sp>
    </p:spTree>
    <p:extLst>
      <p:ext uri="{BB962C8B-B14F-4D97-AF65-F5344CB8AC3E}">
        <p14:creationId xmlns:p14="http://schemas.microsoft.com/office/powerpoint/2010/main" val="15985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9</a:t>
            </a:fld>
            <a:endParaRPr lang="id-ID"/>
          </a:p>
        </p:txBody>
      </p:sp>
    </p:spTree>
    <p:extLst>
      <p:ext uri="{BB962C8B-B14F-4D97-AF65-F5344CB8AC3E}">
        <p14:creationId xmlns:p14="http://schemas.microsoft.com/office/powerpoint/2010/main" val="384733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10</a:t>
            </a:fld>
            <a:endParaRPr lang="id-ID"/>
          </a:p>
        </p:txBody>
      </p:sp>
    </p:spTree>
    <p:extLst>
      <p:ext uri="{BB962C8B-B14F-4D97-AF65-F5344CB8AC3E}">
        <p14:creationId xmlns:p14="http://schemas.microsoft.com/office/powerpoint/2010/main" val="364710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11</a:t>
            </a:fld>
            <a:endParaRPr lang="id-ID"/>
          </a:p>
        </p:txBody>
      </p:sp>
    </p:spTree>
    <p:extLst>
      <p:ext uri="{BB962C8B-B14F-4D97-AF65-F5344CB8AC3E}">
        <p14:creationId xmlns:p14="http://schemas.microsoft.com/office/powerpoint/2010/main" val="3783523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12</a:t>
            </a:fld>
            <a:endParaRPr lang="id-ID"/>
          </a:p>
        </p:txBody>
      </p:sp>
    </p:spTree>
    <p:extLst>
      <p:ext uri="{BB962C8B-B14F-4D97-AF65-F5344CB8AC3E}">
        <p14:creationId xmlns:p14="http://schemas.microsoft.com/office/powerpoint/2010/main" val="301314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7A7F7D-44B0-4541-A59C-DFB7C5E97812}" type="slidenum">
              <a:rPr lang="id-ID" smtClean="0"/>
              <a:t>13</a:t>
            </a:fld>
            <a:endParaRPr lang="id-ID"/>
          </a:p>
        </p:txBody>
      </p:sp>
    </p:spTree>
    <p:extLst>
      <p:ext uri="{BB962C8B-B14F-4D97-AF65-F5344CB8AC3E}">
        <p14:creationId xmlns:p14="http://schemas.microsoft.com/office/powerpoint/2010/main" val="4122114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918857" y="-14514"/>
            <a:ext cx="8285843" cy="6872514"/>
          </a:xfrm>
          <a:custGeom>
            <a:avLst/>
            <a:gdLst>
              <a:gd name="connsiteX0" fmla="*/ 0 w 8273143"/>
              <a:gd name="connsiteY0" fmla="*/ 6858000 h 6858000"/>
              <a:gd name="connsiteX1" fmla="*/ 1714500 w 8273143"/>
              <a:gd name="connsiteY1" fmla="*/ 0 h 6858000"/>
              <a:gd name="connsiteX2" fmla="*/ 6558643 w 8273143"/>
              <a:gd name="connsiteY2" fmla="*/ 0 h 6858000"/>
              <a:gd name="connsiteX3" fmla="*/ 8273143 w 8273143"/>
              <a:gd name="connsiteY3" fmla="*/ 6858000 h 6858000"/>
              <a:gd name="connsiteX4" fmla="*/ 0 w 8273143"/>
              <a:gd name="connsiteY4" fmla="*/ 6858000 h 6858000"/>
              <a:gd name="connsiteX0" fmla="*/ 0 w 8285843"/>
              <a:gd name="connsiteY0" fmla="*/ 6872514 h 6872514"/>
              <a:gd name="connsiteX1" fmla="*/ 1714500 w 8285843"/>
              <a:gd name="connsiteY1" fmla="*/ 14514 h 6872514"/>
              <a:gd name="connsiteX2" fmla="*/ 8285843 w 8285843"/>
              <a:gd name="connsiteY2" fmla="*/ 0 h 6872514"/>
              <a:gd name="connsiteX3" fmla="*/ 8273143 w 8285843"/>
              <a:gd name="connsiteY3" fmla="*/ 6872514 h 6872514"/>
              <a:gd name="connsiteX4" fmla="*/ 0 w 8285843"/>
              <a:gd name="connsiteY4" fmla="*/ 6872514 h 6872514"/>
              <a:gd name="connsiteX0" fmla="*/ 0 w 8285843"/>
              <a:gd name="connsiteY0" fmla="*/ 6916057 h 6916057"/>
              <a:gd name="connsiteX1" fmla="*/ 2193471 w 8285843"/>
              <a:gd name="connsiteY1" fmla="*/ 0 h 6916057"/>
              <a:gd name="connsiteX2" fmla="*/ 8285843 w 8285843"/>
              <a:gd name="connsiteY2" fmla="*/ 43543 h 6916057"/>
              <a:gd name="connsiteX3" fmla="*/ 8273143 w 8285843"/>
              <a:gd name="connsiteY3" fmla="*/ 6916057 h 6916057"/>
              <a:gd name="connsiteX4" fmla="*/ 0 w 8285843"/>
              <a:gd name="connsiteY4" fmla="*/ 6916057 h 6916057"/>
              <a:gd name="connsiteX0" fmla="*/ 0 w 8285843"/>
              <a:gd name="connsiteY0" fmla="*/ 6872514 h 6872514"/>
              <a:gd name="connsiteX1" fmla="*/ 2193471 w 8285843"/>
              <a:gd name="connsiteY1" fmla="*/ 8845 h 6872514"/>
              <a:gd name="connsiteX2" fmla="*/ 8285843 w 8285843"/>
              <a:gd name="connsiteY2" fmla="*/ 0 h 6872514"/>
              <a:gd name="connsiteX3" fmla="*/ 8273143 w 8285843"/>
              <a:gd name="connsiteY3" fmla="*/ 6872514 h 6872514"/>
              <a:gd name="connsiteX4" fmla="*/ 0 w 8285843"/>
              <a:gd name="connsiteY4" fmla="*/ 6872514 h 6872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5843" h="6872514">
                <a:moveTo>
                  <a:pt x="0" y="6872514"/>
                </a:moveTo>
                <a:lnTo>
                  <a:pt x="2193471" y="8845"/>
                </a:lnTo>
                <a:lnTo>
                  <a:pt x="8285843" y="0"/>
                </a:lnTo>
                <a:cubicBezTo>
                  <a:pt x="8281610" y="2290838"/>
                  <a:pt x="8277376" y="4581676"/>
                  <a:pt x="8273143" y="6872514"/>
                </a:cubicBezTo>
                <a:lnTo>
                  <a:pt x="0" y="6872514"/>
                </a:lnTo>
                <a:close/>
              </a:path>
            </a:pathLst>
          </a:custGeom>
        </p:spPr>
        <p:txBody>
          <a:bodyPr/>
          <a:lstStyle/>
          <a:p>
            <a:endParaRPr lang="id-ID"/>
          </a:p>
        </p:txBody>
      </p:sp>
      <p:sp>
        <p:nvSpPr>
          <p:cNvPr id="2" name="Date Placeholder 1">
            <a:extLst>
              <a:ext uri="{FF2B5EF4-FFF2-40B4-BE49-F238E27FC236}">
                <a16:creationId xmlns:a16="http://schemas.microsoft.com/office/drawing/2014/main" id="{ADF8929A-FCAB-4E6C-831C-22B9EA7E51A1}"/>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00D6AF71-1F70-49EF-B589-936EF710D1AB}"/>
              </a:ext>
            </a:extLst>
          </p:cNvPr>
          <p:cNvSpPr>
            <a:spLocks noGrp="1"/>
          </p:cNvSpPr>
          <p:nvPr>
            <p:ph type="ftr" sz="quarter" idx="12"/>
          </p:nvPr>
        </p:nvSpPr>
        <p:spPr>
          <a:xfrm>
            <a:off x="4038600" y="6356350"/>
            <a:ext cx="4114800" cy="365125"/>
          </a:xfrm>
          <a:prstGeom prst="rect">
            <a:avLst/>
          </a:prstGeom>
        </p:spPr>
        <p:txBody>
          <a:bodyPr/>
          <a:lstStyle/>
          <a:p>
            <a:endParaRPr lang="id-ID"/>
          </a:p>
        </p:txBody>
      </p:sp>
      <p:sp>
        <p:nvSpPr>
          <p:cNvPr id="4" name="Slide Number Placeholder 3">
            <a:extLst>
              <a:ext uri="{FF2B5EF4-FFF2-40B4-BE49-F238E27FC236}">
                <a16:creationId xmlns:a16="http://schemas.microsoft.com/office/drawing/2014/main" id="{3DBF2E6F-A38B-4604-87F2-75A89DB62B5C}"/>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3272082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410450" y="781050"/>
            <a:ext cx="3981450" cy="5067300"/>
          </a:xfrm>
        </p:spPr>
        <p:txBody>
          <a:bodyPr/>
          <a:lstStyle/>
          <a:p>
            <a:endParaRPr lang="id-ID"/>
          </a:p>
        </p:txBody>
      </p:sp>
      <p:grpSp>
        <p:nvGrpSpPr>
          <p:cNvPr id="8" name="Group 7"/>
          <p:cNvGrpSpPr/>
          <p:nvPr userDrawn="1"/>
        </p:nvGrpSpPr>
        <p:grpSpPr>
          <a:xfrm rot="5400000">
            <a:off x="-11420263" y="-5873148"/>
            <a:ext cx="16077776" cy="16322072"/>
            <a:chOff x="2727789" y="-10719254"/>
            <a:chExt cx="16077776" cy="16322072"/>
          </a:xfrm>
        </p:grpSpPr>
        <p:sp>
          <p:nvSpPr>
            <p:cNvPr id="9" name="Freeform 5"/>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05534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829050" y="319314"/>
            <a:ext cx="4724400" cy="6241143"/>
          </a:xfrm>
        </p:spPr>
        <p:txBody>
          <a:bodyPr/>
          <a:lstStyle/>
          <a:p>
            <a:endParaRPr lang="id-ID"/>
          </a:p>
        </p:txBody>
      </p:sp>
    </p:spTree>
    <p:extLst>
      <p:ext uri="{BB962C8B-B14F-4D97-AF65-F5344CB8AC3E}">
        <p14:creationId xmlns:p14="http://schemas.microsoft.com/office/powerpoint/2010/main" val="1904961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343400" cy="6858000"/>
          </a:xfrm>
        </p:spPr>
        <p:txBody>
          <a:bodyPr/>
          <a:lstStyle/>
          <a:p>
            <a:endParaRPr lang="id-ID"/>
          </a:p>
        </p:txBody>
      </p:sp>
      <p:grpSp>
        <p:nvGrpSpPr>
          <p:cNvPr id="8" name="Group 7"/>
          <p:cNvGrpSpPr/>
          <p:nvPr userDrawn="1"/>
        </p:nvGrpSpPr>
        <p:grpSpPr>
          <a:xfrm rot="5400000">
            <a:off x="7667837" y="-6187473"/>
            <a:ext cx="16077776" cy="16322072"/>
            <a:chOff x="2727789" y="-10719254"/>
            <a:chExt cx="16077776" cy="16322072"/>
          </a:xfrm>
        </p:grpSpPr>
        <p:sp>
          <p:nvSpPr>
            <p:cNvPr id="9" name="Freeform 5"/>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479779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333500"/>
            <a:ext cx="8591550" cy="5524500"/>
          </a:xfrm>
        </p:spPr>
        <p:txBody>
          <a:bodyPr/>
          <a:lstStyle/>
          <a:p>
            <a:endParaRPr lang="id-ID"/>
          </a:p>
        </p:txBody>
      </p:sp>
    </p:spTree>
    <p:extLst>
      <p:ext uri="{BB962C8B-B14F-4D97-AF65-F5344CB8AC3E}">
        <p14:creationId xmlns:p14="http://schemas.microsoft.com/office/powerpoint/2010/main" val="1235284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781550" y="0"/>
            <a:ext cx="7410450" cy="6858000"/>
          </a:xfrm>
        </p:spPr>
        <p:txBody>
          <a:bodyPr/>
          <a:lstStyle/>
          <a:p>
            <a:endParaRPr lang="id-ID"/>
          </a:p>
        </p:txBody>
      </p:sp>
      <p:grpSp>
        <p:nvGrpSpPr>
          <p:cNvPr id="8" name="Group 7"/>
          <p:cNvGrpSpPr/>
          <p:nvPr userDrawn="1"/>
        </p:nvGrpSpPr>
        <p:grpSpPr>
          <a:xfrm rot="5400000">
            <a:off x="-4730391" y="-12770924"/>
            <a:ext cx="16077776" cy="16322072"/>
            <a:chOff x="2727789" y="-10719254"/>
            <a:chExt cx="16077776" cy="16322072"/>
          </a:xfrm>
        </p:grpSpPr>
        <p:sp>
          <p:nvSpPr>
            <p:cNvPr id="9" name="Freeform 5"/>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5" name="Date Placeholder 4">
            <a:extLst>
              <a:ext uri="{FF2B5EF4-FFF2-40B4-BE49-F238E27FC236}">
                <a16:creationId xmlns:a16="http://schemas.microsoft.com/office/drawing/2014/main" id="{542C75E1-1052-47ED-9948-13FA6AAFC28A}"/>
              </a:ext>
            </a:extLst>
          </p:cNvPr>
          <p:cNvSpPr>
            <a:spLocks noGrp="1"/>
          </p:cNvSpPr>
          <p:nvPr>
            <p:ph type="dt" sz="half" idx="11"/>
          </p:nvPr>
        </p:nvSpPr>
        <p:spPr/>
        <p:txBody>
          <a:bodyPr/>
          <a:lstStyle/>
          <a:p>
            <a:endParaRPr lang="id-ID"/>
          </a:p>
        </p:txBody>
      </p:sp>
      <p:sp>
        <p:nvSpPr>
          <p:cNvPr id="6" name="Footer Placeholder 5">
            <a:extLst>
              <a:ext uri="{FF2B5EF4-FFF2-40B4-BE49-F238E27FC236}">
                <a16:creationId xmlns:a16="http://schemas.microsoft.com/office/drawing/2014/main" id="{273B0893-B2A4-4C0C-B6D1-BFF5A7A302B2}"/>
              </a:ext>
            </a:extLst>
          </p:cNvPr>
          <p:cNvSpPr>
            <a:spLocks noGrp="1"/>
          </p:cNvSpPr>
          <p:nvPr>
            <p:ph type="ftr" sz="quarter" idx="12"/>
          </p:nvPr>
        </p:nvSpPr>
        <p:spPr>
          <a:xfrm>
            <a:off x="4038600" y="6356350"/>
            <a:ext cx="4114800" cy="365125"/>
          </a:xfrm>
          <a:prstGeom prst="rect">
            <a:avLst/>
          </a:prstGeom>
        </p:spPr>
        <p:txBody>
          <a:bodyPr/>
          <a:lstStyle/>
          <a:p>
            <a:endParaRPr lang="id-ID"/>
          </a:p>
        </p:txBody>
      </p:sp>
      <p:sp>
        <p:nvSpPr>
          <p:cNvPr id="329" name="Slide Number Placeholder 328">
            <a:extLst>
              <a:ext uri="{FF2B5EF4-FFF2-40B4-BE49-F238E27FC236}">
                <a16:creationId xmlns:a16="http://schemas.microsoft.com/office/drawing/2014/main" id="{4A5A518B-79AC-4A5E-AC31-8BB97E2DB06B}"/>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483124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895850" cy="6858000"/>
          </a:xfrm>
        </p:spPr>
        <p:txBody>
          <a:bodyPr/>
          <a:lstStyle/>
          <a:p>
            <a:endParaRPr lang="id-ID"/>
          </a:p>
        </p:txBody>
      </p:sp>
      <p:grpSp>
        <p:nvGrpSpPr>
          <p:cNvPr id="8" name="Group 7"/>
          <p:cNvGrpSpPr/>
          <p:nvPr userDrawn="1"/>
        </p:nvGrpSpPr>
        <p:grpSpPr>
          <a:xfrm rot="5400000">
            <a:off x="8925137" y="-4427024"/>
            <a:ext cx="16077776" cy="16322072"/>
            <a:chOff x="2727789" y="-10719254"/>
            <a:chExt cx="16077776" cy="16322072"/>
          </a:xfrm>
        </p:grpSpPr>
        <p:sp>
          <p:nvSpPr>
            <p:cNvPr id="9" name="Freeform 5"/>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663140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grpSp>
        <p:nvGrpSpPr>
          <p:cNvPr id="2" name="Group 1"/>
          <p:cNvGrpSpPr/>
          <p:nvPr userDrawn="1"/>
        </p:nvGrpSpPr>
        <p:grpSpPr>
          <a:xfrm rot="6300000">
            <a:off x="-1880765" y="-11805936"/>
            <a:ext cx="16077776" cy="16322072"/>
            <a:chOff x="2727789" y="-10719254"/>
            <a:chExt cx="16077776" cy="16322072"/>
          </a:xfrm>
        </p:grpSpPr>
        <p:sp>
          <p:nvSpPr>
            <p:cNvPr id="3" name="Freeform 2"/>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4"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5"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33924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30732" y="659456"/>
            <a:ext cx="5168900" cy="2400300"/>
          </a:xfrm>
        </p:spPr>
        <p:txBody>
          <a:bodyPr/>
          <a:lstStyle/>
          <a:p>
            <a:endParaRPr lang="id-ID"/>
          </a:p>
        </p:txBody>
      </p:sp>
      <p:sp>
        <p:nvSpPr>
          <p:cNvPr id="10" name="Picture Placeholder 8"/>
          <p:cNvSpPr>
            <a:spLocks noGrp="1"/>
          </p:cNvSpPr>
          <p:nvPr>
            <p:ph type="pic" sz="quarter" idx="12"/>
          </p:nvPr>
        </p:nvSpPr>
        <p:spPr>
          <a:xfrm>
            <a:off x="8950107" y="3123256"/>
            <a:ext cx="2549525" cy="3111500"/>
          </a:xfrm>
        </p:spPr>
        <p:txBody>
          <a:bodyPr/>
          <a:lstStyle/>
          <a:p>
            <a:endParaRPr lang="id-ID"/>
          </a:p>
        </p:txBody>
      </p:sp>
      <p:sp>
        <p:nvSpPr>
          <p:cNvPr id="11" name="Picture Placeholder 8"/>
          <p:cNvSpPr>
            <a:spLocks noGrp="1"/>
          </p:cNvSpPr>
          <p:nvPr>
            <p:ph type="pic" sz="quarter" idx="13"/>
          </p:nvPr>
        </p:nvSpPr>
        <p:spPr>
          <a:xfrm>
            <a:off x="6330732" y="3123256"/>
            <a:ext cx="2549525" cy="3111500"/>
          </a:xfrm>
        </p:spPr>
        <p:txBody>
          <a:bodyPr/>
          <a:lstStyle/>
          <a:p>
            <a:endParaRPr lang="id-ID"/>
          </a:p>
        </p:txBody>
      </p:sp>
      <p:grpSp>
        <p:nvGrpSpPr>
          <p:cNvPr id="5" name="Group 4"/>
          <p:cNvGrpSpPr/>
          <p:nvPr userDrawn="1"/>
        </p:nvGrpSpPr>
        <p:grpSpPr>
          <a:xfrm rot="9000000">
            <a:off x="-11825328" y="-5793772"/>
            <a:ext cx="16077776" cy="16322072"/>
            <a:chOff x="2727789" y="-10719254"/>
            <a:chExt cx="16077776" cy="16322072"/>
          </a:xfrm>
        </p:grpSpPr>
        <p:sp>
          <p:nvSpPr>
            <p:cNvPr id="6" name="Freeform 5"/>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937771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grpSp>
        <p:nvGrpSpPr>
          <p:cNvPr id="2" name="Group 1"/>
          <p:cNvGrpSpPr/>
          <p:nvPr userDrawn="1"/>
        </p:nvGrpSpPr>
        <p:grpSpPr>
          <a:xfrm rot="9000000">
            <a:off x="-10338148" y="-10424491"/>
            <a:ext cx="16077776" cy="16322072"/>
            <a:chOff x="2727789" y="-10719254"/>
            <a:chExt cx="16077776" cy="16322072"/>
          </a:xfrm>
        </p:grpSpPr>
        <p:sp>
          <p:nvSpPr>
            <p:cNvPr id="3" name="Freeform 2"/>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4"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5"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323" name="Group 322"/>
          <p:cNvGrpSpPr/>
          <p:nvPr userDrawn="1"/>
        </p:nvGrpSpPr>
        <p:grpSpPr>
          <a:xfrm rot="9000000">
            <a:off x="7805974" y="-1150636"/>
            <a:ext cx="16077776" cy="16322072"/>
            <a:chOff x="2727789" y="-10719254"/>
            <a:chExt cx="16077776" cy="16322072"/>
          </a:xfrm>
        </p:grpSpPr>
        <p:sp>
          <p:nvSpPr>
            <p:cNvPr id="324" name="Freeform 323"/>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5"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6"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7"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8"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9"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0"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1"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2"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3"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4"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5"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6"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7"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8"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9"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0"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1"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2"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3"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4"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5"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6"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7"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8"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9"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0"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1"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2"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3"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4"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5"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6"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7"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8"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9"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0"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1"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2"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3"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4"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5"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6"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7"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8"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9"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0"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1"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2"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3"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4"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5"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6"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7"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8"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9"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0"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1"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2"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3"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4"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5"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6"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7"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8"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9"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0"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1"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2"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3"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4"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5"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6"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7"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8"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9"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0"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1"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2"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3"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4"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5"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6"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7"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8"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9"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0"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1"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2"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3"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4"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5"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6"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7"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8"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9"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0"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1"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2"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3"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4"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5"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6"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7"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8"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9"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0"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1"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2"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3"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4"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5"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6"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7"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8"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9"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0"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1"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2"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3"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4"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5"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6"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7"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8"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9"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0"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1"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2"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3"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4"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5"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6"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7"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8"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9"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0"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1"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2"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3"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4"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5"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6"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7"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8"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9"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0"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1"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2"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3"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4"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5"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6"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7"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8"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9"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0"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1"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2"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3"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4"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85"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86"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87"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88"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89"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0"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1"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2"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3"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4"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5"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6"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7"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8"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9"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0"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1"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2"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3"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4"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5"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6"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7"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8"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9"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0"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1"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2"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3"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4"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5"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6"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7"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8"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9"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0"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1"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2"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3"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4"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5"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6"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7"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8"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9"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0"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1"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2"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3"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4"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5"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6"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7"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8"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9"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0"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1"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2"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3"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4"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5"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6"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7"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8"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9"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0"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1"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2"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3"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4"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5"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6"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7"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8"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9"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0"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1"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2"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3"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4"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5"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6"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7"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8"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9"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0"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1"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2"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3"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4"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5"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6"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7"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8"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9"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0"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1"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2"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3"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4"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5"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6"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7"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8"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9"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0"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1"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2"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3"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4"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5"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6"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7"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8"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9"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0"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1"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2"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3"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4"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5"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6"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7"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8"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9"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0"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1"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2"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3"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4"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5"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6"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7"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8"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9"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0"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1"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2"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3"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4"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5"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6"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7"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8"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9"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0"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1"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2"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3"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4"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5"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6"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7"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8"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9"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0"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1"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2"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3"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692060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6" name="Picture Placeholder 14"/>
          <p:cNvSpPr>
            <a:spLocks noGrp="1"/>
          </p:cNvSpPr>
          <p:nvPr>
            <p:ph type="pic" sz="quarter" idx="10"/>
          </p:nvPr>
        </p:nvSpPr>
        <p:spPr>
          <a:xfrm>
            <a:off x="495300" y="950132"/>
            <a:ext cx="5045355" cy="5006168"/>
          </a:xfrm>
          <a:custGeom>
            <a:avLst/>
            <a:gdLst>
              <a:gd name="connsiteX0" fmla="*/ 3740149 w 6540499"/>
              <a:gd name="connsiteY0" fmla="*/ 5270500 h 6489700"/>
              <a:gd name="connsiteX1" fmla="*/ 5327649 w 6540499"/>
              <a:gd name="connsiteY1" fmla="*/ 5270500 h 6489700"/>
              <a:gd name="connsiteX2" fmla="*/ 5327649 w 6540499"/>
              <a:gd name="connsiteY2" fmla="*/ 6489700 h 6489700"/>
              <a:gd name="connsiteX3" fmla="*/ 3740149 w 6540499"/>
              <a:gd name="connsiteY3" fmla="*/ 6489700 h 6489700"/>
              <a:gd name="connsiteX4" fmla="*/ 3625849 w 6540499"/>
              <a:gd name="connsiteY4" fmla="*/ 3594100 h 6489700"/>
              <a:gd name="connsiteX5" fmla="*/ 6356349 w 6540499"/>
              <a:gd name="connsiteY5" fmla="*/ 3594100 h 6489700"/>
              <a:gd name="connsiteX6" fmla="*/ 6356349 w 6540499"/>
              <a:gd name="connsiteY6" fmla="*/ 5181600 h 6489700"/>
              <a:gd name="connsiteX7" fmla="*/ 3625849 w 6540499"/>
              <a:gd name="connsiteY7" fmla="*/ 5181600 h 6489700"/>
              <a:gd name="connsiteX8" fmla="*/ 539749 w 6540499"/>
              <a:gd name="connsiteY8" fmla="*/ 3352800 h 6489700"/>
              <a:gd name="connsiteX9" fmla="*/ 3270249 w 6540499"/>
              <a:gd name="connsiteY9" fmla="*/ 3352800 h 6489700"/>
              <a:gd name="connsiteX10" fmla="*/ 3270249 w 6540499"/>
              <a:gd name="connsiteY10" fmla="*/ 3505200 h 6489700"/>
              <a:gd name="connsiteX11" fmla="*/ 3625849 w 6540499"/>
              <a:gd name="connsiteY11" fmla="*/ 3505200 h 6489700"/>
              <a:gd name="connsiteX12" fmla="*/ 3625849 w 6540499"/>
              <a:gd name="connsiteY12" fmla="*/ 3594100 h 6489700"/>
              <a:gd name="connsiteX13" fmla="*/ 3270249 w 6540499"/>
              <a:gd name="connsiteY13" fmla="*/ 3594100 h 6489700"/>
              <a:gd name="connsiteX14" fmla="*/ 3270249 w 6540499"/>
              <a:gd name="connsiteY14" fmla="*/ 5181600 h 6489700"/>
              <a:gd name="connsiteX15" fmla="*/ 3625849 w 6540499"/>
              <a:gd name="connsiteY15" fmla="*/ 5181600 h 6489700"/>
              <a:gd name="connsiteX16" fmla="*/ 3625849 w 6540499"/>
              <a:gd name="connsiteY16" fmla="*/ 5994400 h 6489700"/>
              <a:gd name="connsiteX17" fmla="*/ 539749 w 6540499"/>
              <a:gd name="connsiteY17" fmla="*/ 5994400 h 6489700"/>
              <a:gd name="connsiteX18" fmla="*/ 3270249 w 6540499"/>
              <a:gd name="connsiteY18" fmla="*/ 1917700 h 6489700"/>
              <a:gd name="connsiteX19" fmla="*/ 4857749 w 6540499"/>
              <a:gd name="connsiteY19" fmla="*/ 1917700 h 6489700"/>
              <a:gd name="connsiteX20" fmla="*/ 4857749 w 6540499"/>
              <a:gd name="connsiteY20" fmla="*/ 3505200 h 6489700"/>
              <a:gd name="connsiteX21" fmla="*/ 3625849 w 6540499"/>
              <a:gd name="connsiteY21" fmla="*/ 3505200 h 6489700"/>
              <a:gd name="connsiteX22" fmla="*/ 3625849 w 6540499"/>
              <a:gd name="connsiteY22" fmla="*/ 3352800 h 6489700"/>
              <a:gd name="connsiteX23" fmla="*/ 3270249 w 6540499"/>
              <a:gd name="connsiteY23" fmla="*/ 3352800 h 6489700"/>
              <a:gd name="connsiteX24" fmla="*/ 0 w 6540499"/>
              <a:gd name="connsiteY24" fmla="*/ 1676400 h 6489700"/>
              <a:gd name="connsiteX25" fmla="*/ 1727200 w 6540499"/>
              <a:gd name="connsiteY25" fmla="*/ 1676400 h 6489700"/>
              <a:gd name="connsiteX26" fmla="*/ 1727200 w 6540499"/>
              <a:gd name="connsiteY26" fmla="*/ 1816100 h 6489700"/>
              <a:gd name="connsiteX27" fmla="*/ 3086099 w 6540499"/>
              <a:gd name="connsiteY27" fmla="*/ 1816100 h 6489700"/>
              <a:gd name="connsiteX28" fmla="*/ 3086099 w 6540499"/>
              <a:gd name="connsiteY28" fmla="*/ 3263900 h 6489700"/>
              <a:gd name="connsiteX29" fmla="*/ 0 w 6540499"/>
              <a:gd name="connsiteY29" fmla="*/ 3263900 h 6489700"/>
              <a:gd name="connsiteX30" fmla="*/ 4952999 w 6540499"/>
              <a:gd name="connsiteY30" fmla="*/ 584200 h 6489700"/>
              <a:gd name="connsiteX31" fmla="*/ 6540499 w 6540499"/>
              <a:gd name="connsiteY31" fmla="*/ 584200 h 6489700"/>
              <a:gd name="connsiteX32" fmla="*/ 6540499 w 6540499"/>
              <a:gd name="connsiteY32" fmla="*/ 3098800 h 6489700"/>
              <a:gd name="connsiteX33" fmla="*/ 4952999 w 6540499"/>
              <a:gd name="connsiteY33" fmla="*/ 3098800 h 6489700"/>
              <a:gd name="connsiteX34" fmla="*/ 1727200 w 6540499"/>
              <a:gd name="connsiteY34" fmla="*/ 228600 h 6489700"/>
              <a:gd name="connsiteX35" fmla="*/ 4813299 w 6540499"/>
              <a:gd name="connsiteY35" fmla="*/ 228600 h 6489700"/>
              <a:gd name="connsiteX36" fmla="*/ 4813299 w 6540499"/>
              <a:gd name="connsiteY36" fmla="*/ 1816100 h 6489700"/>
              <a:gd name="connsiteX37" fmla="*/ 3086099 w 6540499"/>
              <a:gd name="connsiteY37" fmla="*/ 1816100 h 6489700"/>
              <a:gd name="connsiteX38" fmla="*/ 3086099 w 6540499"/>
              <a:gd name="connsiteY38" fmla="*/ 1676400 h 6489700"/>
              <a:gd name="connsiteX39" fmla="*/ 1727200 w 6540499"/>
              <a:gd name="connsiteY39" fmla="*/ 1676400 h 6489700"/>
              <a:gd name="connsiteX40" fmla="*/ 0 w 6540499"/>
              <a:gd name="connsiteY40" fmla="*/ 0 h 6489700"/>
              <a:gd name="connsiteX41" fmla="*/ 1587500 w 6540499"/>
              <a:gd name="connsiteY41" fmla="*/ 0 h 6489700"/>
              <a:gd name="connsiteX42" fmla="*/ 1587500 w 6540499"/>
              <a:gd name="connsiteY42" fmla="*/ 1587500 h 6489700"/>
              <a:gd name="connsiteX43" fmla="*/ 0 w 6540499"/>
              <a:gd name="connsiteY43" fmla="*/ 1587500 h 648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40499" h="6489700">
                <a:moveTo>
                  <a:pt x="3740149" y="5270500"/>
                </a:moveTo>
                <a:lnTo>
                  <a:pt x="5327649" y="5270500"/>
                </a:lnTo>
                <a:lnTo>
                  <a:pt x="5327649" y="6489700"/>
                </a:lnTo>
                <a:lnTo>
                  <a:pt x="3740149" y="6489700"/>
                </a:lnTo>
                <a:close/>
                <a:moveTo>
                  <a:pt x="3625849" y="3594100"/>
                </a:moveTo>
                <a:lnTo>
                  <a:pt x="6356349" y="3594100"/>
                </a:lnTo>
                <a:lnTo>
                  <a:pt x="6356349" y="5181600"/>
                </a:lnTo>
                <a:lnTo>
                  <a:pt x="3625849" y="5181600"/>
                </a:lnTo>
                <a:close/>
                <a:moveTo>
                  <a:pt x="539749" y="3352800"/>
                </a:moveTo>
                <a:lnTo>
                  <a:pt x="3270249" y="3352800"/>
                </a:lnTo>
                <a:lnTo>
                  <a:pt x="3270249" y="3505200"/>
                </a:lnTo>
                <a:lnTo>
                  <a:pt x="3625849" y="3505200"/>
                </a:lnTo>
                <a:lnTo>
                  <a:pt x="3625849" y="3594100"/>
                </a:lnTo>
                <a:lnTo>
                  <a:pt x="3270249" y="3594100"/>
                </a:lnTo>
                <a:lnTo>
                  <a:pt x="3270249" y="5181600"/>
                </a:lnTo>
                <a:lnTo>
                  <a:pt x="3625849" y="5181600"/>
                </a:lnTo>
                <a:lnTo>
                  <a:pt x="3625849" y="5994400"/>
                </a:lnTo>
                <a:lnTo>
                  <a:pt x="539749" y="5994400"/>
                </a:lnTo>
                <a:close/>
                <a:moveTo>
                  <a:pt x="3270249" y="1917700"/>
                </a:moveTo>
                <a:lnTo>
                  <a:pt x="4857749" y="1917700"/>
                </a:lnTo>
                <a:lnTo>
                  <a:pt x="4857749" y="3505200"/>
                </a:lnTo>
                <a:lnTo>
                  <a:pt x="3625849" y="3505200"/>
                </a:lnTo>
                <a:lnTo>
                  <a:pt x="3625849" y="3352800"/>
                </a:lnTo>
                <a:lnTo>
                  <a:pt x="3270249" y="3352800"/>
                </a:lnTo>
                <a:close/>
                <a:moveTo>
                  <a:pt x="0" y="1676400"/>
                </a:moveTo>
                <a:lnTo>
                  <a:pt x="1727200" y="1676400"/>
                </a:lnTo>
                <a:lnTo>
                  <a:pt x="1727200" y="1816100"/>
                </a:lnTo>
                <a:lnTo>
                  <a:pt x="3086099" y="1816100"/>
                </a:lnTo>
                <a:lnTo>
                  <a:pt x="3086099" y="3263900"/>
                </a:lnTo>
                <a:lnTo>
                  <a:pt x="0" y="3263900"/>
                </a:lnTo>
                <a:close/>
                <a:moveTo>
                  <a:pt x="4952999" y="584200"/>
                </a:moveTo>
                <a:lnTo>
                  <a:pt x="6540499" y="584200"/>
                </a:lnTo>
                <a:lnTo>
                  <a:pt x="6540499" y="3098800"/>
                </a:lnTo>
                <a:lnTo>
                  <a:pt x="4952999" y="3098800"/>
                </a:lnTo>
                <a:close/>
                <a:moveTo>
                  <a:pt x="1727200" y="228600"/>
                </a:moveTo>
                <a:lnTo>
                  <a:pt x="4813299" y="228600"/>
                </a:lnTo>
                <a:lnTo>
                  <a:pt x="4813299" y="1816100"/>
                </a:lnTo>
                <a:lnTo>
                  <a:pt x="3086099" y="1816100"/>
                </a:lnTo>
                <a:lnTo>
                  <a:pt x="3086099" y="1676400"/>
                </a:lnTo>
                <a:lnTo>
                  <a:pt x="1727200" y="1676400"/>
                </a:lnTo>
                <a:close/>
                <a:moveTo>
                  <a:pt x="0" y="0"/>
                </a:moveTo>
                <a:lnTo>
                  <a:pt x="1587500" y="0"/>
                </a:lnTo>
                <a:lnTo>
                  <a:pt x="1587500" y="1587500"/>
                </a:lnTo>
                <a:lnTo>
                  <a:pt x="0" y="1587500"/>
                </a:lnTo>
                <a:close/>
              </a:path>
            </a:pathLst>
          </a:custGeom>
        </p:spPr>
        <p:txBody>
          <a:bodyPr wrap="square">
            <a:noAutofit/>
          </a:bodyPr>
          <a:lstStyle/>
          <a:p>
            <a:endParaRPr lang="id-ID"/>
          </a:p>
        </p:txBody>
      </p:sp>
      <p:sp>
        <p:nvSpPr>
          <p:cNvPr id="2" name="Date Placeholder 1">
            <a:extLst>
              <a:ext uri="{FF2B5EF4-FFF2-40B4-BE49-F238E27FC236}">
                <a16:creationId xmlns:a16="http://schemas.microsoft.com/office/drawing/2014/main" id="{F6A60301-593A-482C-8272-7D4CE92F7AAB}"/>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C34A5A80-F81A-4530-BC4C-5F08F0E6747D}"/>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F5D11A17-7C75-46F6-866C-DB9BFCEA2325}"/>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4091807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28" name="Group 327"/>
          <p:cNvGrpSpPr/>
          <p:nvPr userDrawn="1"/>
        </p:nvGrpSpPr>
        <p:grpSpPr>
          <a:xfrm>
            <a:off x="2727789" y="-10719254"/>
            <a:ext cx="16077776" cy="16322072"/>
            <a:chOff x="2727789" y="-10719254"/>
            <a:chExt cx="16077776" cy="16322072"/>
          </a:xfrm>
        </p:grpSpPr>
        <p:sp>
          <p:nvSpPr>
            <p:cNvPr id="329" name="Freeform 5"/>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0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1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29"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0"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1"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2"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3"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4"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5"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6"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7"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8"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39"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0"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1"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2"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3"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4"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5"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6"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7"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8"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49"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0"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1"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2"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3"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4"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5"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6"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7"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8"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59"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0"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1"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2"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3"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4"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5"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6"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7"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8"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69"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0"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1"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2"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3"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4"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5"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6"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7"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8"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79"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0"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1"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2"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3"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4"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5"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6"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7"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8"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89"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0"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1"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2"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3"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4"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5"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6"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7"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8"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599"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0"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1"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2"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3"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4"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5"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6"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7"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8"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09"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0"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1"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2"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3"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4"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5"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6"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7"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8"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19"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0"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1"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2"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3"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4"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5"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6"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7"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8"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29"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0"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1"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2"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3"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4"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5"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6"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7"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8"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39"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0"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1"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2"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3"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4"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5"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6"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7"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648"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2" name="Date Placeholder 1">
            <a:extLst>
              <a:ext uri="{FF2B5EF4-FFF2-40B4-BE49-F238E27FC236}">
                <a16:creationId xmlns:a16="http://schemas.microsoft.com/office/drawing/2014/main" id="{5E20D2B1-AA6E-45E1-A0E8-855BBC37A9BF}"/>
              </a:ext>
            </a:extLst>
          </p:cNvPr>
          <p:cNvSpPr>
            <a:spLocks noGrp="1"/>
          </p:cNvSpPr>
          <p:nvPr>
            <p:ph type="dt" sz="half" idx="10"/>
          </p:nvPr>
        </p:nvSpPr>
        <p:spPr/>
        <p:txBody>
          <a:bodyPr/>
          <a:lstStyle/>
          <a:p>
            <a:endParaRPr lang="id-ID"/>
          </a:p>
        </p:txBody>
      </p:sp>
      <p:sp>
        <p:nvSpPr>
          <p:cNvPr id="3" name="Footer Placeholder 2">
            <a:extLst>
              <a:ext uri="{FF2B5EF4-FFF2-40B4-BE49-F238E27FC236}">
                <a16:creationId xmlns:a16="http://schemas.microsoft.com/office/drawing/2014/main" id="{00E8C006-9E28-4442-84CF-7E3D80BBE7FA}"/>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4" name="Slide Number Placeholder 3">
            <a:extLst>
              <a:ext uri="{FF2B5EF4-FFF2-40B4-BE49-F238E27FC236}">
                <a16:creationId xmlns:a16="http://schemas.microsoft.com/office/drawing/2014/main" id="{17AA3C20-217C-43CD-9F93-8CF0FC273D1F}"/>
              </a:ext>
            </a:extLst>
          </p:cNvPr>
          <p:cNvSpPr>
            <a:spLocks noGrp="1"/>
          </p:cNvSpPr>
          <p:nvPr>
            <p:ph type="sldNum" sz="quarter" idx="12"/>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1013557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grpSp>
        <p:nvGrpSpPr>
          <p:cNvPr id="2" name="Group 1"/>
          <p:cNvGrpSpPr/>
          <p:nvPr userDrawn="1"/>
        </p:nvGrpSpPr>
        <p:grpSpPr>
          <a:xfrm rot="9000000">
            <a:off x="-8038889" y="-9837436"/>
            <a:ext cx="16077776" cy="16322072"/>
            <a:chOff x="2727789" y="-10719254"/>
            <a:chExt cx="16077776" cy="16322072"/>
          </a:xfrm>
        </p:grpSpPr>
        <p:sp>
          <p:nvSpPr>
            <p:cNvPr id="3" name="Freeform 2"/>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4"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5"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323" name="Date Placeholder 322">
            <a:extLst>
              <a:ext uri="{FF2B5EF4-FFF2-40B4-BE49-F238E27FC236}">
                <a16:creationId xmlns:a16="http://schemas.microsoft.com/office/drawing/2014/main" id="{1C9C66B1-D7F6-431C-BE03-DFCEDEEAE2EC}"/>
              </a:ext>
            </a:extLst>
          </p:cNvPr>
          <p:cNvSpPr>
            <a:spLocks noGrp="1"/>
          </p:cNvSpPr>
          <p:nvPr>
            <p:ph type="dt" sz="half" idx="10"/>
          </p:nvPr>
        </p:nvSpPr>
        <p:spPr/>
        <p:txBody>
          <a:bodyPr/>
          <a:lstStyle/>
          <a:p>
            <a:endParaRPr lang="id-ID"/>
          </a:p>
        </p:txBody>
      </p:sp>
      <p:sp>
        <p:nvSpPr>
          <p:cNvPr id="324" name="Footer Placeholder 323">
            <a:extLst>
              <a:ext uri="{FF2B5EF4-FFF2-40B4-BE49-F238E27FC236}">
                <a16:creationId xmlns:a16="http://schemas.microsoft.com/office/drawing/2014/main" id="{319D5F28-B982-45ED-AF00-3EBA6A505FA6}"/>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325" name="Slide Number Placeholder 324">
            <a:extLst>
              <a:ext uri="{FF2B5EF4-FFF2-40B4-BE49-F238E27FC236}">
                <a16:creationId xmlns:a16="http://schemas.microsoft.com/office/drawing/2014/main" id="{4EC3514D-00BF-4A4E-9813-DACDCA02610B}"/>
              </a:ext>
            </a:extLst>
          </p:cNvPr>
          <p:cNvSpPr>
            <a:spLocks noGrp="1"/>
          </p:cNvSpPr>
          <p:nvPr>
            <p:ph type="sldNum" sz="quarter" idx="12"/>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300853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4762500" y="2133600"/>
            <a:ext cx="2298700" cy="2603500"/>
          </a:xfrm>
          <a:prstGeom prst="roundRect">
            <a:avLst/>
          </a:prstGeom>
        </p:spPr>
        <p:txBody>
          <a:bodyPr/>
          <a:lstStyle/>
          <a:p>
            <a:endParaRPr lang="id-ID"/>
          </a:p>
        </p:txBody>
      </p:sp>
      <p:grpSp>
        <p:nvGrpSpPr>
          <p:cNvPr id="14" name="Group 13"/>
          <p:cNvGrpSpPr/>
          <p:nvPr userDrawn="1"/>
        </p:nvGrpSpPr>
        <p:grpSpPr>
          <a:xfrm rot="9000000">
            <a:off x="5975311" y="-9300226"/>
            <a:ext cx="16077776" cy="16322072"/>
            <a:chOff x="2727789" y="-10719254"/>
            <a:chExt cx="16077776" cy="16322072"/>
          </a:xfrm>
        </p:grpSpPr>
        <p:sp>
          <p:nvSpPr>
            <p:cNvPr id="15" name="Freeform 14"/>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0"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1"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2"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3"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4"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5"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4"/>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5"/>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6"/>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7"/>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9" name="Freeform 328"/>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30" name="Freeform 329"/>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31" name="Freeform 330"/>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32" name="Freeform 331"/>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33" name="Freeform 332"/>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34" name="Freeform 333"/>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75571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7" name="Picture Placeholder 12"/>
          <p:cNvSpPr>
            <a:spLocks noGrp="1"/>
          </p:cNvSpPr>
          <p:nvPr>
            <p:ph type="pic" sz="quarter" idx="10"/>
          </p:nvPr>
        </p:nvSpPr>
        <p:spPr>
          <a:xfrm>
            <a:off x="673442" y="2129393"/>
            <a:ext cx="2298700" cy="2603500"/>
          </a:xfrm>
          <a:prstGeom prst="roundRect">
            <a:avLst/>
          </a:prstGeom>
        </p:spPr>
        <p:txBody>
          <a:bodyPr/>
          <a:lstStyle/>
          <a:p>
            <a:endParaRPr lang="id-ID"/>
          </a:p>
        </p:txBody>
      </p:sp>
      <p:grpSp>
        <p:nvGrpSpPr>
          <p:cNvPr id="8" name="Group 7"/>
          <p:cNvGrpSpPr/>
          <p:nvPr userDrawn="1"/>
        </p:nvGrpSpPr>
        <p:grpSpPr>
          <a:xfrm rot="9000000">
            <a:off x="5975654" y="-1303038"/>
            <a:ext cx="16077776" cy="16322072"/>
            <a:chOff x="2727789" y="-10719254"/>
            <a:chExt cx="16077776" cy="16322072"/>
          </a:xfrm>
        </p:grpSpPr>
        <p:sp>
          <p:nvSpPr>
            <p:cNvPr id="9" name="Freeform 8"/>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8"/>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9"/>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0"/>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1"/>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2"/>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3"/>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4"/>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5"/>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6"/>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7"/>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193057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grpSp>
        <p:nvGrpSpPr>
          <p:cNvPr id="3" name="Group 2"/>
          <p:cNvGrpSpPr/>
          <p:nvPr userDrawn="1"/>
        </p:nvGrpSpPr>
        <p:grpSpPr>
          <a:xfrm rot="9000000">
            <a:off x="-10521989" y="-9795526"/>
            <a:ext cx="16077776" cy="16322072"/>
            <a:chOff x="2727789" y="-10719254"/>
            <a:chExt cx="16077776" cy="16322072"/>
          </a:xfrm>
        </p:grpSpPr>
        <p:sp>
          <p:nvSpPr>
            <p:cNvPr id="4" name="Freeform 3"/>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4"/>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5"/>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6"/>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7"/>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8"/>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9"/>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0"/>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1"/>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2"/>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3"/>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326" name="Picture Placeholder 325"/>
          <p:cNvSpPr>
            <a:spLocks noGrp="1"/>
          </p:cNvSpPr>
          <p:nvPr>
            <p:ph type="pic" sz="quarter" idx="10"/>
          </p:nvPr>
        </p:nvSpPr>
        <p:spPr>
          <a:xfrm>
            <a:off x="5391149" y="1828800"/>
            <a:ext cx="4059975" cy="5476875"/>
          </a:xfrm>
        </p:spPr>
        <p:txBody>
          <a:bodyPr/>
          <a:lstStyle/>
          <a:p>
            <a:endParaRPr lang="id-ID"/>
          </a:p>
        </p:txBody>
      </p:sp>
    </p:spTree>
    <p:extLst>
      <p:ext uri="{BB962C8B-B14F-4D97-AF65-F5344CB8AC3E}">
        <p14:creationId xmlns:p14="http://schemas.microsoft.com/office/powerpoint/2010/main" val="1491603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Normal Center">
    <p:spTree>
      <p:nvGrpSpPr>
        <p:cNvPr id="1" name=""/>
        <p:cNvGrpSpPr/>
        <p:nvPr/>
      </p:nvGrpSpPr>
      <p:grpSpPr>
        <a:xfrm>
          <a:off x="0" y="0"/>
          <a:ext cx="0" cy="0"/>
          <a:chOff x="0" y="0"/>
          <a:chExt cx="0" cy="0"/>
        </a:xfrm>
      </p:grpSpPr>
      <p:sp>
        <p:nvSpPr>
          <p:cNvPr id="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5"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grpSp>
        <p:nvGrpSpPr>
          <p:cNvPr id="6" name="Group 5"/>
          <p:cNvGrpSpPr/>
          <p:nvPr userDrawn="1"/>
        </p:nvGrpSpPr>
        <p:grpSpPr>
          <a:xfrm rot="9000000">
            <a:off x="7080211" y="-702962"/>
            <a:ext cx="16077776" cy="16322072"/>
            <a:chOff x="2727789" y="-10719254"/>
            <a:chExt cx="16077776" cy="16322072"/>
          </a:xfrm>
        </p:grpSpPr>
        <p:sp>
          <p:nvSpPr>
            <p:cNvPr id="7" name="Freeform 6"/>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8"/>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2" name="Date Placeholder 1">
            <a:extLst>
              <a:ext uri="{FF2B5EF4-FFF2-40B4-BE49-F238E27FC236}">
                <a16:creationId xmlns:a16="http://schemas.microsoft.com/office/drawing/2014/main" id="{986D9A32-9C8A-439D-A996-6D1C358FE85E}"/>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A6B20712-037B-4FD1-987D-19CA37930165}"/>
              </a:ext>
            </a:extLst>
          </p:cNvPr>
          <p:cNvSpPr>
            <a:spLocks noGrp="1"/>
          </p:cNvSpPr>
          <p:nvPr>
            <p:ph type="ftr" sz="quarter" idx="12"/>
          </p:nvPr>
        </p:nvSpPr>
        <p:spPr>
          <a:xfrm>
            <a:off x="4038600" y="6356350"/>
            <a:ext cx="4114800" cy="365125"/>
          </a:xfrm>
          <a:prstGeom prst="rect">
            <a:avLst/>
          </a:prstGeom>
        </p:spPr>
        <p:txBody>
          <a:bodyPr/>
          <a:lstStyle/>
          <a:p>
            <a:endParaRPr lang="id-ID"/>
          </a:p>
        </p:txBody>
      </p:sp>
      <p:sp>
        <p:nvSpPr>
          <p:cNvPr id="327" name="Slide Number Placeholder 326">
            <a:extLst>
              <a:ext uri="{FF2B5EF4-FFF2-40B4-BE49-F238E27FC236}">
                <a16:creationId xmlns:a16="http://schemas.microsoft.com/office/drawing/2014/main" id="{62F45B1D-AF42-44F7-B39B-230F9A00150D}"/>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430661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7_Normal Center">
    <p:spTree>
      <p:nvGrpSpPr>
        <p:cNvPr id="1" name=""/>
        <p:cNvGrpSpPr/>
        <p:nvPr/>
      </p:nvGrpSpPr>
      <p:grpSpPr>
        <a:xfrm>
          <a:off x="0" y="0"/>
          <a:ext cx="0" cy="0"/>
          <a:chOff x="0" y="0"/>
          <a:chExt cx="0" cy="0"/>
        </a:xfrm>
      </p:grpSpPr>
      <p:sp>
        <p:nvSpPr>
          <p:cNvPr id="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5"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grpSp>
        <p:nvGrpSpPr>
          <p:cNvPr id="6" name="Group 5"/>
          <p:cNvGrpSpPr/>
          <p:nvPr userDrawn="1"/>
        </p:nvGrpSpPr>
        <p:grpSpPr>
          <a:xfrm rot="9000000">
            <a:off x="7194512" y="-3293762"/>
            <a:ext cx="16077776" cy="16322072"/>
            <a:chOff x="2727789" y="-10719254"/>
            <a:chExt cx="16077776" cy="16322072"/>
          </a:xfrm>
        </p:grpSpPr>
        <p:sp>
          <p:nvSpPr>
            <p:cNvPr id="7" name="Freeform 6"/>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8"/>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6"/>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7"/>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8"/>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9"/>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0"/>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1"/>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2"/>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3"/>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4"/>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5"/>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2" name="Date Placeholder 1">
            <a:extLst>
              <a:ext uri="{FF2B5EF4-FFF2-40B4-BE49-F238E27FC236}">
                <a16:creationId xmlns:a16="http://schemas.microsoft.com/office/drawing/2014/main" id="{D14CA56D-4302-40C0-9525-DD1C75623270}"/>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5BE4E1C0-8BB6-44DA-9294-864F96E0D4C3}"/>
              </a:ext>
            </a:extLst>
          </p:cNvPr>
          <p:cNvSpPr>
            <a:spLocks noGrp="1"/>
          </p:cNvSpPr>
          <p:nvPr>
            <p:ph type="ftr" sz="quarter" idx="12"/>
          </p:nvPr>
        </p:nvSpPr>
        <p:spPr>
          <a:xfrm>
            <a:off x="4038600" y="6356350"/>
            <a:ext cx="4114800" cy="365125"/>
          </a:xfrm>
          <a:prstGeom prst="rect">
            <a:avLst/>
          </a:prstGeom>
        </p:spPr>
        <p:txBody>
          <a:bodyPr/>
          <a:lstStyle/>
          <a:p>
            <a:endParaRPr lang="id-ID"/>
          </a:p>
        </p:txBody>
      </p:sp>
      <p:sp>
        <p:nvSpPr>
          <p:cNvPr id="327" name="Slide Number Placeholder 326">
            <a:extLst>
              <a:ext uri="{FF2B5EF4-FFF2-40B4-BE49-F238E27FC236}">
                <a16:creationId xmlns:a16="http://schemas.microsoft.com/office/drawing/2014/main" id="{9D483415-153B-4706-BF93-B4B42B23618E}"/>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1977489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Shape 14"/>
        <p:cNvGrpSpPr/>
        <p:nvPr/>
      </p:nvGrpSpPr>
      <p:grpSpPr>
        <a:xfrm>
          <a:off x="0" y="0"/>
          <a:ext cx="0" cy="0"/>
          <a:chOff x="0" y="0"/>
          <a:chExt cx="0" cy="0"/>
        </a:xfrm>
      </p:grpSpPr>
      <p:sp>
        <p:nvSpPr>
          <p:cNvPr id="4" name="Picture Placeholder 3"/>
          <p:cNvSpPr>
            <a:spLocks noGrp="1"/>
          </p:cNvSpPr>
          <p:nvPr>
            <p:ph type="pic" sz="quarter" idx="10"/>
          </p:nvPr>
        </p:nvSpPr>
        <p:spPr>
          <a:xfrm>
            <a:off x="3124200" y="0"/>
            <a:ext cx="3619500" cy="6858000"/>
          </a:xfrm>
        </p:spPr>
        <p:txBody>
          <a:bodyPr/>
          <a:lstStyle/>
          <a:p>
            <a:endParaRPr lang="id-ID"/>
          </a:p>
        </p:txBody>
      </p:sp>
      <p:sp>
        <p:nvSpPr>
          <p:cNvPr id="2" name="Date Placeholder 1">
            <a:extLst>
              <a:ext uri="{FF2B5EF4-FFF2-40B4-BE49-F238E27FC236}">
                <a16:creationId xmlns:a16="http://schemas.microsoft.com/office/drawing/2014/main" id="{DC7A04CB-46A1-4B38-9548-44326099BAF2}"/>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BC4146DC-6B74-4530-A209-EBDF6C84B501}"/>
              </a:ext>
            </a:extLst>
          </p:cNvPr>
          <p:cNvSpPr>
            <a:spLocks noGrp="1"/>
          </p:cNvSpPr>
          <p:nvPr>
            <p:ph type="ftr" sz="quarter" idx="12"/>
          </p:nvPr>
        </p:nvSpPr>
        <p:spPr>
          <a:xfrm>
            <a:off x="4038600" y="6356350"/>
            <a:ext cx="4114800" cy="365125"/>
          </a:xfrm>
          <a:prstGeom prst="rect">
            <a:avLst/>
          </a:prstGeom>
        </p:spPr>
        <p:txBody>
          <a:bodyPr/>
          <a:lstStyle/>
          <a:p>
            <a:endParaRPr lang="id-ID"/>
          </a:p>
        </p:txBody>
      </p:sp>
      <p:sp>
        <p:nvSpPr>
          <p:cNvPr id="5" name="Slide Number Placeholder 4">
            <a:extLst>
              <a:ext uri="{FF2B5EF4-FFF2-40B4-BE49-F238E27FC236}">
                <a16:creationId xmlns:a16="http://schemas.microsoft.com/office/drawing/2014/main" id="{CDEF98BC-5900-4F44-AC24-E40388C46803}"/>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261257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860800"/>
          </a:xfrm>
        </p:spPr>
        <p:txBody>
          <a:bodyPr/>
          <a:lstStyle/>
          <a:p>
            <a:endParaRPr lang="id-ID"/>
          </a:p>
        </p:txBody>
      </p:sp>
      <p:sp>
        <p:nvSpPr>
          <p:cNvPr id="2" name="Date Placeholder 1">
            <a:extLst>
              <a:ext uri="{FF2B5EF4-FFF2-40B4-BE49-F238E27FC236}">
                <a16:creationId xmlns:a16="http://schemas.microsoft.com/office/drawing/2014/main" id="{61DE1149-92F5-4106-8963-4034001AC7C9}"/>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FD3B96E7-C18F-450D-8889-80B2B74C079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FB6D7280-633A-4BC2-8626-981648303CD6}"/>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192539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571500"/>
            <a:ext cx="7048500" cy="5067300"/>
          </a:xfrm>
        </p:spPr>
        <p:txBody>
          <a:bodyPr/>
          <a:lstStyle/>
          <a:p>
            <a:endParaRPr lang="id-ID"/>
          </a:p>
        </p:txBody>
      </p:sp>
      <p:sp>
        <p:nvSpPr>
          <p:cNvPr id="2" name="Date Placeholder 1">
            <a:extLst>
              <a:ext uri="{FF2B5EF4-FFF2-40B4-BE49-F238E27FC236}">
                <a16:creationId xmlns:a16="http://schemas.microsoft.com/office/drawing/2014/main" id="{A2122FD2-EE3F-4648-845F-E64D7BD82959}"/>
              </a:ext>
            </a:extLst>
          </p:cNvPr>
          <p:cNvSpPr>
            <a:spLocks noGrp="1"/>
          </p:cNvSpPr>
          <p:nvPr>
            <p:ph type="dt" sz="half" idx="11"/>
          </p:nvPr>
        </p:nvSpPr>
        <p:spPr/>
        <p:txBody>
          <a:bodyPr/>
          <a:lstStyle/>
          <a:p>
            <a:endParaRPr lang="id-ID"/>
          </a:p>
        </p:txBody>
      </p:sp>
      <p:sp>
        <p:nvSpPr>
          <p:cNvPr id="3" name="Footer Placeholder 2">
            <a:extLst>
              <a:ext uri="{FF2B5EF4-FFF2-40B4-BE49-F238E27FC236}">
                <a16:creationId xmlns:a16="http://schemas.microsoft.com/office/drawing/2014/main" id="{4A40AF5A-0669-4B89-BB2B-F45CADE4AB88}"/>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498C65AC-097E-4B20-88D9-100C9B7FEE38}"/>
              </a:ext>
            </a:extLst>
          </p:cNvPr>
          <p:cNvSpPr>
            <a:spLocks noGrp="1"/>
          </p:cNvSpPr>
          <p:nvPr>
            <p:ph type="sldNum" sz="quarter" idx="13"/>
          </p:nvPr>
        </p:nvSpPr>
        <p:spPr/>
        <p:txBody>
          <a:bodyPr/>
          <a:lstStyle/>
          <a:p>
            <a:fld id="{47B18E72-FEC3-4883-A827-22C56F3B664F}" type="slidenum">
              <a:rPr lang="id-ID" smtClean="0"/>
              <a:t>‹#›</a:t>
            </a:fld>
            <a:endParaRPr lang="id-ID"/>
          </a:p>
        </p:txBody>
      </p:sp>
    </p:spTree>
    <p:extLst>
      <p:ext uri="{BB962C8B-B14F-4D97-AF65-F5344CB8AC3E}">
        <p14:creationId xmlns:p14="http://schemas.microsoft.com/office/powerpoint/2010/main" val="35051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096250" y="666750"/>
            <a:ext cx="3333750" cy="5467350"/>
          </a:xfrm>
        </p:spPr>
        <p:txBody>
          <a:bodyPr/>
          <a:lstStyle/>
          <a:p>
            <a:endParaRPr lang="id-ID"/>
          </a:p>
        </p:txBody>
      </p:sp>
      <p:sp>
        <p:nvSpPr>
          <p:cNvPr id="5" name="Picture Placeholder 2"/>
          <p:cNvSpPr>
            <a:spLocks noGrp="1"/>
          </p:cNvSpPr>
          <p:nvPr>
            <p:ph type="pic" sz="quarter" idx="11"/>
          </p:nvPr>
        </p:nvSpPr>
        <p:spPr>
          <a:xfrm>
            <a:off x="4610100" y="666750"/>
            <a:ext cx="3333750" cy="5467350"/>
          </a:xfrm>
        </p:spPr>
        <p:txBody>
          <a:bodyPr/>
          <a:lstStyle/>
          <a:p>
            <a:endParaRPr lang="id-ID"/>
          </a:p>
        </p:txBody>
      </p:sp>
    </p:spTree>
    <p:extLst>
      <p:ext uri="{BB962C8B-B14F-4D97-AF65-F5344CB8AC3E}">
        <p14:creationId xmlns:p14="http://schemas.microsoft.com/office/powerpoint/2010/main" val="1868562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4400550" y="666750"/>
            <a:ext cx="3333750" cy="5467350"/>
          </a:xfrm>
        </p:spPr>
        <p:txBody>
          <a:bodyPr/>
          <a:lstStyle/>
          <a:p>
            <a:endParaRPr lang="id-ID"/>
          </a:p>
        </p:txBody>
      </p:sp>
    </p:spTree>
    <p:extLst>
      <p:ext uri="{BB962C8B-B14F-4D97-AF65-F5344CB8AC3E}">
        <p14:creationId xmlns:p14="http://schemas.microsoft.com/office/powerpoint/2010/main" val="16007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571500"/>
            <a:ext cx="10934700" cy="3962400"/>
          </a:xfrm>
        </p:spPr>
        <p:txBody>
          <a:bodyPr/>
          <a:lstStyle/>
          <a:p>
            <a:endParaRPr lang="id-ID"/>
          </a:p>
        </p:txBody>
      </p:sp>
    </p:spTree>
    <p:extLst>
      <p:ext uri="{BB962C8B-B14F-4D97-AF65-F5344CB8AC3E}">
        <p14:creationId xmlns:p14="http://schemas.microsoft.com/office/powerpoint/2010/main" val="288393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86300" y="571500"/>
            <a:ext cx="7048500" cy="3962400"/>
          </a:xfrm>
        </p:spPr>
        <p:txBody>
          <a:bodyPr/>
          <a:lstStyle/>
          <a:p>
            <a:endParaRPr lang="id-ID"/>
          </a:p>
        </p:txBody>
      </p:sp>
      <p:grpSp>
        <p:nvGrpSpPr>
          <p:cNvPr id="8" name="Group 7"/>
          <p:cNvGrpSpPr/>
          <p:nvPr userDrawn="1"/>
        </p:nvGrpSpPr>
        <p:grpSpPr>
          <a:xfrm rot="5400000">
            <a:off x="-10497624" y="449352"/>
            <a:ext cx="16077776" cy="16322072"/>
            <a:chOff x="2727789" y="-10719254"/>
            <a:chExt cx="16077776" cy="16322072"/>
          </a:xfrm>
        </p:grpSpPr>
        <p:sp>
          <p:nvSpPr>
            <p:cNvPr id="9" name="Freeform 8"/>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8"/>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9"/>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0"/>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1"/>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2"/>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3"/>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324"/>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325"/>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326"/>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327"/>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2094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571500"/>
            <a:ext cx="7048500" cy="3962400"/>
          </a:xfrm>
        </p:spPr>
        <p:txBody>
          <a:bodyPr/>
          <a:lstStyle/>
          <a:p>
            <a:endParaRPr lang="id-ID"/>
          </a:p>
        </p:txBody>
      </p:sp>
      <p:grpSp>
        <p:nvGrpSpPr>
          <p:cNvPr id="3" name="Group 2"/>
          <p:cNvGrpSpPr/>
          <p:nvPr userDrawn="1"/>
        </p:nvGrpSpPr>
        <p:grpSpPr>
          <a:xfrm rot="5400000">
            <a:off x="-5087424" y="4411752"/>
            <a:ext cx="16077776" cy="16322072"/>
            <a:chOff x="2727789" y="-10719254"/>
            <a:chExt cx="16077776" cy="16322072"/>
          </a:xfrm>
        </p:grpSpPr>
        <p:sp>
          <p:nvSpPr>
            <p:cNvPr id="4" name="Freeform 3"/>
            <p:cNvSpPr>
              <a:spLocks/>
            </p:cNvSpPr>
            <p:nvPr/>
          </p:nvSpPr>
          <p:spPr bwMode="auto">
            <a:xfrm rot="14400000">
              <a:off x="8437935" y="2811699"/>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 name="Freeform 6"/>
            <p:cNvSpPr>
              <a:spLocks/>
            </p:cNvSpPr>
            <p:nvPr/>
          </p:nvSpPr>
          <p:spPr bwMode="auto">
            <a:xfrm rot="14400000">
              <a:off x="7276328" y="21472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Freeform 7"/>
            <p:cNvSpPr>
              <a:spLocks/>
            </p:cNvSpPr>
            <p:nvPr/>
          </p:nvSpPr>
          <p:spPr bwMode="auto">
            <a:xfrm rot="14400000">
              <a:off x="8439892" y="147412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Freeform 8"/>
            <p:cNvSpPr>
              <a:spLocks/>
            </p:cNvSpPr>
            <p:nvPr/>
          </p:nvSpPr>
          <p:spPr bwMode="auto">
            <a:xfrm rot="14400000">
              <a:off x="9603456" y="80364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Freeform 9"/>
            <p:cNvSpPr>
              <a:spLocks/>
            </p:cNvSpPr>
            <p:nvPr/>
          </p:nvSpPr>
          <p:spPr bwMode="auto">
            <a:xfrm rot="14400000">
              <a:off x="10767021" y="13055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10"/>
            <p:cNvSpPr>
              <a:spLocks/>
            </p:cNvSpPr>
            <p:nvPr/>
          </p:nvSpPr>
          <p:spPr bwMode="auto">
            <a:xfrm rot="14400000">
              <a:off x="11930585" y="-53992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1"/>
            <p:cNvSpPr>
              <a:spLocks/>
            </p:cNvSpPr>
            <p:nvPr/>
          </p:nvSpPr>
          <p:spPr bwMode="auto">
            <a:xfrm rot="14400000">
              <a:off x="13094149" y="-1213013"/>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2"/>
            <p:cNvSpPr>
              <a:spLocks/>
            </p:cNvSpPr>
            <p:nvPr/>
          </p:nvSpPr>
          <p:spPr bwMode="auto">
            <a:xfrm rot="14400000">
              <a:off x="14257713" y="-18834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13"/>
            <p:cNvSpPr>
              <a:spLocks/>
            </p:cNvSpPr>
            <p:nvPr/>
          </p:nvSpPr>
          <p:spPr bwMode="auto">
            <a:xfrm rot="14400000">
              <a:off x="15421277" y="-255658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4"/>
            <p:cNvSpPr>
              <a:spLocks/>
            </p:cNvSpPr>
            <p:nvPr/>
          </p:nvSpPr>
          <p:spPr bwMode="auto">
            <a:xfrm rot="14400000">
              <a:off x="9601499" y="214121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15"/>
            <p:cNvSpPr>
              <a:spLocks/>
            </p:cNvSpPr>
            <p:nvPr/>
          </p:nvSpPr>
          <p:spPr bwMode="auto">
            <a:xfrm rot="14400000">
              <a:off x="10765064" y="14681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Freeform 16"/>
            <p:cNvSpPr>
              <a:spLocks/>
            </p:cNvSpPr>
            <p:nvPr/>
          </p:nvSpPr>
          <p:spPr bwMode="auto">
            <a:xfrm rot="14400000">
              <a:off x="11928628" y="79764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17"/>
            <p:cNvSpPr>
              <a:spLocks/>
            </p:cNvSpPr>
            <p:nvPr/>
          </p:nvSpPr>
          <p:spPr bwMode="auto">
            <a:xfrm rot="14400000">
              <a:off x="13092192" y="1245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8"/>
            <p:cNvSpPr>
              <a:spLocks/>
            </p:cNvSpPr>
            <p:nvPr/>
          </p:nvSpPr>
          <p:spPr bwMode="auto">
            <a:xfrm rot="14400000">
              <a:off x="14255756" y="-545920"/>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9"/>
            <p:cNvSpPr>
              <a:spLocks/>
            </p:cNvSpPr>
            <p:nvPr/>
          </p:nvSpPr>
          <p:spPr bwMode="auto">
            <a:xfrm rot="14400000">
              <a:off x="15419320" y="-121900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0"/>
            <p:cNvSpPr>
              <a:spLocks/>
            </p:cNvSpPr>
            <p:nvPr/>
          </p:nvSpPr>
          <p:spPr bwMode="auto">
            <a:xfrm rot="14400000">
              <a:off x="16582885" y="-188948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1"/>
            <p:cNvSpPr>
              <a:spLocks/>
            </p:cNvSpPr>
            <p:nvPr/>
          </p:nvSpPr>
          <p:spPr bwMode="auto">
            <a:xfrm rot="14400000">
              <a:off x="7274681" y="7968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2"/>
            <p:cNvSpPr>
              <a:spLocks/>
            </p:cNvSpPr>
            <p:nvPr/>
          </p:nvSpPr>
          <p:spPr bwMode="auto">
            <a:xfrm rot="14400000">
              <a:off x="6113074" y="13239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3"/>
            <p:cNvSpPr>
              <a:spLocks/>
            </p:cNvSpPr>
            <p:nvPr/>
          </p:nvSpPr>
          <p:spPr bwMode="auto">
            <a:xfrm rot="14400000">
              <a:off x="7276638" y="-54069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4"/>
            <p:cNvSpPr>
              <a:spLocks/>
            </p:cNvSpPr>
            <p:nvPr/>
          </p:nvSpPr>
          <p:spPr bwMode="auto">
            <a:xfrm rot="14400000">
              <a:off x="8440202" y="-121117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5"/>
            <p:cNvSpPr>
              <a:spLocks/>
            </p:cNvSpPr>
            <p:nvPr/>
          </p:nvSpPr>
          <p:spPr bwMode="auto">
            <a:xfrm rot="14400000">
              <a:off x="9603767" y="-188426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6"/>
            <p:cNvSpPr>
              <a:spLocks/>
            </p:cNvSpPr>
            <p:nvPr/>
          </p:nvSpPr>
          <p:spPr bwMode="auto">
            <a:xfrm rot="14400000">
              <a:off x="10767330" y="-255474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7"/>
            <p:cNvSpPr>
              <a:spLocks/>
            </p:cNvSpPr>
            <p:nvPr/>
          </p:nvSpPr>
          <p:spPr bwMode="auto">
            <a:xfrm rot="14400000">
              <a:off x="11930895" y="-322782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8"/>
            <p:cNvSpPr>
              <a:spLocks/>
            </p:cNvSpPr>
            <p:nvPr/>
          </p:nvSpPr>
          <p:spPr bwMode="auto">
            <a:xfrm rot="14400000">
              <a:off x="13094459" y="-389831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
            <p:cNvSpPr>
              <a:spLocks/>
            </p:cNvSpPr>
            <p:nvPr/>
          </p:nvSpPr>
          <p:spPr bwMode="auto">
            <a:xfrm rot="14400000">
              <a:off x="14258023" y="-457139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0"/>
            <p:cNvSpPr>
              <a:spLocks/>
            </p:cNvSpPr>
            <p:nvPr/>
          </p:nvSpPr>
          <p:spPr bwMode="auto">
            <a:xfrm rot="14400000">
              <a:off x="8438245" y="12640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1"/>
            <p:cNvSpPr>
              <a:spLocks/>
            </p:cNvSpPr>
            <p:nvPr/>
          </p:nvSpPr>
          <p:spPr bwMode="auto">
            <a:xfrm rot="14400000">
              <a:off x="9601810" y="-54668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2"/>
            <p:cNvSpPr>
              <a:spLocks/>
            </p:cNvSpPr>
            <p:nvPr/>
          </p:nvSpPr>
          <p:spPr bwMode="auto">
            <a:xfrm rot="14400000">
              <a:off x="10765374" y="-121716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3"/>
            <p:cNvSpPr>
              <a:spLocks/>
            </p:cNvSpPr>
            <p:nvPr/>
          </p:nvSpPr>
          <p:spPr bwMode="auto">
            <a:xfrm rot="14400000">
              <a:off x="11928938" y="-189025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4"/>
            <p:cNvSpPr>
              <a:spLocks/>
            </p:cNvSpPr>
            <p:nvPr/>
          </p:nvSpPr>
          <p:spPr bwMode="auto">
            <a:xfrm rot="14400000">
              <a:off x="13092502" y="-256073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5"/>
            <p:cNvSpPr>
              <a:spLocks/>
            </p:cNvSpPr>
            <p:nvPr/>
          </p:nvSpPr>
          <p:spPr bwMode="auto">
            <a:xfrm rot="14400000">
              <a:off x="14256066" y="-323382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36"/>
            <p:cNvSpPr>
              <a:spLocks/>
            </p:cNvSpPr>
            <p:nvPr/>
          </p:nvSpPr>
          <p:spPr bwMode="auto">
            <a:xfrm rot="14400000">
              <a:off x="15419631" y="-390430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37"/>
            <p:cNvSpPr>
              <a:spLocks/>
            </p:cNvSpPr>
            <p:nvPr/>
          </p:nvSpPr>
          <p:spPr bwMode="auto">
            <a:xfrm rot="14400000">
              <a:off x="6111752" y="-1218495"/>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8"/>
            <p:cNvSpPr>
              <a:spLocks/>
            </p:cNvSpPr>
            <p:nvPr/>
          </p:nvSpPr>
          <p:spPr bwMode="auto">
            <a:xfrm rot="14400000">
              <a:off x="4949820" y="-18824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9"/>
            <p:cNvSpPr>
              <a:spLocks/>
            </p:cNvSpPr>
            <p:nvPr/>
          </p:nvSpPr>
          <p:spPr bwMode="auto">
            <a:xfrm rot="14400000">
              <a:off x="6113384" y="-255550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40"/>
            <p:cNvSpPr>
              <a:spLocks/>
            </p:cNvSpPr>
            <p:nvPr/>
          </p:nvSpPr>
          <p:spPr bwMode="auto">
            <a:xfrm rot="14400000">
              <a:off x="7276948" y="-3225988"/>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1"/>
            <p:cNvSpPr>
              <a:spLocks/>
            </p:cNvSpPr>
            <p:nvPr/>
          </p:nvSpPr>
          <p:spPr bwMode="auto">
            <a:xfrm rot="14400000">
              <a:off x="8440513" y="-3899074"/>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2"/>
            <p:cNvSpPr>
              <a:spLocks/>
            </p:cNvSpPr>
            <p:nvPr/>
          </p:nvSpPr>
          <p:spPr bwMode="auto">
            <a:xfrm rot="14400000">
              <a:off x="9604077" y="-4569556"/>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43"/>
            <p:cNvSpPr>
              <a:spLocks/>
            </p:cNvSpPr>
            <p:nvPr/>
          </p:nvSpPr>
          <p:spPr bwMode="auto">
            <a:xfrm rot="14400000">
              <a:off x="10767641" y="-5242642"/>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4"/>
            <p:cNvSpPr>
              <a:spLocks/>
            </p:cNvSpPr>
            <p:nvPr/>
          </p:nvSpPr>
          <p:spPr bwMode="auto">
            <a:xfrm rot="14400000">
              <a:off x="11931205" y="-591312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45"/>
            <p:cNvSpPr>
              <a:spLocks/>
            </p:cNvSpPr>
            <p:nvPr/>
          </p:nvSpPr>
          <p:spPr bwMode="auto">
            <a:xfrm rot="14400000">
              <a:off x="13094770" y="-658621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46"/>
            <p:cNvSpPr>
              <a:spLocks/>
            </p:cNvSpPr>
            <p:nvPr/>
          </p:nvSpPr>
          <p:spPr bwMode="auto">
            <a:xfrm rot="14400000">
              <a:off x="7275316" y="-1888977"/>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47"/>
            <p:cNvSpPr>
              <a:spLocks/>
            </p:cNvSpPr>
            <p:nvPr/>
          </p:nvSpPr>
          <p:spPr bwMode="auto">
            <a:xfrm rot="14400000">
              <a:off x="8438881" y="-2562063"/>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48"/>
            <p:cNvSpPr>
              <a:spLocks/>
            </p:cNvSpPr>
            <p:nvPr/>
          </p:nvSpPr>
          <p:spPr bwMode="auto">
            <a:xfrm rot="14400000">
              <a:off x="9602445" y="-3232545"/>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9"/>
            <p:cNvSpPr>
              <a:spLocks/>
            </p:cNvSpPr>
            <p:nvPr/>
          </p:nvSpPr>
          <p:spPr bwMode="auto">
            <a:xfrm rot="14400000">
              <a:off x="10766009" y="-3905631"/>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50"/>
            <p:cNvSpPr>
              <a:spLocks/>
            </p:cNvSpPr>
            <p:nvPr/>
          </p:nvSpPr>
          <p:spPr bwMode="auto">
            <a:xfrm rot="14400000">
              <a:off x="11929574" y="-4576113"/>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51"/>
            <p:cNvSpPr>
              <a:spLocks/>
            </p:cNvSpPr>
            <p:nvPr/>
          </p:nvSpPr>
          <p:spPr bwMode="auto">
            <a:xfrm rot="14400000">
              <a:off x="13093138" y="-5249199"/>
              <a:ext cx="1550572" cy="1344871"/>
            </a:xfrm>
            <a:custGeom>
              <a:avLst/>
              <a:gdLst>
                <a:gd name="T0" fmla="*/ 297 w 1191"/>
                <a:gd name="T1" fmla="*/ 1033 h 1033"/>
                <a:gd name="T2" fmla="*/ 0 w 1191"/>
                <a:gd name="T3" fmla="*/ 515 h 1033"/>
                <a:gd name="T4" fmla="*/ 297 w 1191"/>
                <a:gd name="T5" fmla="*/ 0 h 1033"/>
                <a:gd name="T6" fmla="*/ 893 w 1191"/>
                <a:gd name="T7" fmla="*/ 0 h 1033"/>
                <a:gd name="T8" fmla="*/ 1191 w 1191"/>
                <a:gd name="T9" fmla="*/ 515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5"/>
                  </a:lnTo>
                  <a:lnTo>
                    <a:pt x="297" y="0"/>
                  </a:lnTo>
                  <a:lnTo>
                    <a:pt x="893" y="0"/>
                  </a:lnTo>
                  <a:lnTo>
                    <a:pt x="1191" y="515"/>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52"/>
            <p:cNvSpPr>
              <a:spLocks/>
            </p:cNvSpPr>
            <p:nvPr/>
          </p:nvSpPr>
          <p:spPr bwMode="auto">
            <a:xfrm rot="14400000">
              <a:off x="14256702" y="-5919682"/>
              <a:ext cx="1550572" cy="1342267"/>
            </a:xfrm>
            <a:custGeom>
              <a:avLst/>
              <a:gdLst>
                <a:gd name="T0" fmla="*/ 297 w 1191"/>
                <a:gd name="T1" fmla="*/ 1031 h 1031"/>
                <a:gd name="T2" fmla="*/ 0 w 1191"/>
                <a:gd name="T3" fmla="*/ 515 h 1031"/>
                <a:gd name="T4" fmla="*/ 297 w 1191"/>
                <a:gd name="T5" fmla="*/ 0 h 1031"/>
                <a:gd name="T6" fmla="*/ 893 w 1191"/>
                <a:gd name="T7" fmla="*/ 0 h 1031"/>
                <a:gd name="T8" fmla="*/ 1191 w 1191"/>
                <a:gd name="T9" fmla="*/ 515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5"/>
                  </a:lnTo>
                  <a:lnTo>
                    <a:pt x="297" y="0"/>
                  </a:lnTo>
                  <a:lnTo>
                    <a:pt x="893" y="0"/>
                  </a:lnTo>
                  <a:lnTo>
                    <a:pt x="1191" y="515"/>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53"/>
            <p:cNvSpPr>
              <a:spLocks/>
            </p:cNvSpPr>
            <p:nvPr/>
          </p:nvSpPr>
          <p:spPr bwMode="auto">
            <a:xfrm rot="14400000">
              <a:off x="4948498" y="-323331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54"/>
            <p:cNvSpPr>
              <a:spLocks/>
            </p:cNvSpPr>
            <p:nvPr/>
          </p:nvSpPr>
          <p:spPr bwMode="auto">
            <a:xfrm rot="14400000">
              <a:off x="3786566" y="-389723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55"/>
            <p:cNvSpPr>
              <a:spLocks/>
            </p:cNvSpPr>
            <p:nvPr/>
          </p:nvSpPr>
          <p:spPr bwMode="auto">
            <a:xfrm rot="14400000">
              <a:off x="4950130" y="-457032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56"/>
            <p:cNvSpPr>
              <a:spLocks/>
            </p:cNvSpPr>
            <p:nvPr/>
          </p:nvSpPr>
          <p:spPr bwMode="auto">
            <a:xfrm rot="14400000">
              <a:off x="6113694" y="-5240803"/>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57"/>
            <p:cNvSpPr>
              <a:spLocks/>
            </p:cNvSpPr>
            <p:nvPr/>
          </p:nvSpPr>
          <p:spPr bwMode="auto">
            <a:xfrm rot="14400000">
              <a:off x="7277259" y="-5913889"/>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58"/>
            <p:cNvSpPr>
              <a:spLocks/>
            </p:cNvSpPr>
            <p:nvPr/>
          </p:nvSpPr>
          <p:spPr bwMode="auto">
            <a:xfrm rot="14400000">
              <a:off x="8440823" y="-6584371"/>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59"/>
            <p:cNvSpPr>
              <a:spLocks/>
            </p:cNvSpPr>
            <p:nvPr/>
          </p:nvSpPr>
          <p:spPr bwMode="auto">
            <a:xfrm rot="14400000">
              <a:off x="9604387" y="-7257457"/>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60"/>
            <p:cNvSpPr>
              <a:spLocks/>
            </p:cNvSpPr>
            <p:nvPr/>
          </p:nvSpPr>
          <p:spPr bwMode="auto">
            <a:xfrm rot="14400000">
              <a:off x="10767951" y="-7927939"/>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61"/>
            <p:cNvSpPr>
              <a:spLocks/>
            </p:cNvSpPr>
            <p:nvPr/>
          </p:nvSpPr>
          <p:spPr bwMode="auto">
            <a:xfrm rot="14400000">
              <a:off x="11931516" y="-8601025"/>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2"/>
            <p:cNvSpPr>
              <a:spLocks/>
            </p:cNvSpPr>
            <p:nvPr/>
          </p:nvSpPr>
          <p:spPr bwMode="auto">
            <a:xfrm rot="14400000">
              <a:off x="6112062" y="-3903792"/>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3"/>
            <p:cNvSpPr>
              <a:spLocks/>
            </p:cNvSpPr>
            <p:nvPr/>
          </p:nvSpPr>
          <p:spPr bwMode="auto">
            <a:xfrm rot="14400000">
              <a:off x="7275627" y="-457687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4"/>
            <p:cNvSpPr>
              <a:spLocks/>
            </p:cNvSpPr>
            <p:nvPr/>
          </p:nvSpPr>
          <p:spPr bwMode="auto">
            <a:xfrm rot="14400000">
              <a:off x="8439191" y="-5247360"/>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65"/>
            <p:cNvSpPr>
              <a:spLocks/>
            </p:cNvSpPr>
            <p:nvPr/>
          </p:nvSpPr>
          <p:spPr bwMode="auto">
            <a:xfrm rot="14400000">
              <a:off x="9602755" y="-592044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66"/>
            <p:cNvSpPr>
              <a:spLocks/>
            </p:cNvSpPr>
            <p:nvPr/>
          </p:nvSpPr>
          <p:spPr bwMode="auto">
            <a:xfrm rot="14400000">
              <a:off x="10766320" y="-6590929"/>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67"/>
            <p:cNvSpPr>
              <a:spLocks/>
            </p:cNvSpPr>
            <p:nvPr/>
          </p:nvSpPr>
          <p:spPr bwMode="auto">
            <a:xfrm rot="14400000">
              <a:off x="11929884" y="-726401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68"/>
            <p:cNvSpPr>
              <a:spLocks/>
            </p:cNvSpPr>
            <p:nvPr/>
          </p:nvSpPr>
          <p:spPr bwMode="auto">
            <a:xfrm rot="14400000">
              <a:off x="13093448" y="-7934497"/>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69"/>
            <p:cNvSpPr>
              <a:spLocks/>
            </p:cNvSpPr>
            <p:nvPr/>
          </p:nvSpPr>
          <p:spPr bwMode="auto">
            <a:xfrm rot="14400000">
              <a:off x="3785245" y="-5248124"/>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70"/>
            <p:cNvSpPr>
              <a:spLocks/>
            </p:cNvSpPr>
            <p:nvPr/>
          </p:nvSpPr>
          <p:spPr bwMode="auto">
            <a:xfrm rot="14400000">
              <a:off x="2623637" y="-5912613"/>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1"/>
            <p:cNvSpPr>
              <a:spLocks/>
            </p:cNvSpPr>
            <p:nvPr/>
          </p:nvSpPr>
          <p:spPr bwMode="auto">
            <a:xfrm rot="14400000">
              <a:off x="3787201" y="-6585699"/>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2"/>
            <p:cNvSpPr>
              <a:spLocks/>
            </p:cNvSpPr>
            <p:nvPr/>
          </p:nvSpPr>
          <p:spPr bwMode="auto">
            <a:xfrm rot="14400000">
              <a:off x="4950766" y="-7256181"/>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3"/>
            <p:cNvSpPr>
              <a:spLocks/>
            </p:cNvSpPr>
            <p:nvPr/>
          </p:nvSpPr>
          <p:spPr bwMode="auto">
            <a:xfrm rot="14400000">
              <a:off x="6114330" y="-7929268"/>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74"/>
            <p:cNvSpPr>
              <a:spLocks/>
            </p:cNvSpPr>
            <p:nvPr/>
          </p:nvSpPr>
          <p:spPr bwMode="auto">
            <a:xfrm rot="14400000">
              <a:off x="7277894" y="-8599750"/>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75"/>
            <p:cNvSpPr>
              <a:spLocks/>
            </p:cNvSpPr>
            <p:nvPr/>
          </p:nvSpPr>
          <p:spPr bwMode="auto">
            <a:xfrm rot="14400000">
              <a:off x="8441459" y="-9272836"/>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76"/>
            <p:cNvSpPr>
              <a:spLocks/>
            </p:cNvSpPr>
            <p:nvPr/>
          </p:nvSpPr>
          <p:spPr bwMode="auto">
            <a:xfrm rot="14400000">
              <a:off x="9605022" y="-9943318"/>
              <a:ext cx="1550572" cy="1342267"/>
            </a:xfrm>
            <a:custGeom>
              <a:avLst/>
              <a:gdLst>
                <a:gd name="T0" fmla="*/ 297 w 1191"/>
                <a:gd name="T1" fmla="*/ 1031 h 1031"/>
                <a:gd name="T2" fmla="*/ 0 w 1191"/>
                <a:gd name="T3" fmla="*/ 516 h 1031"/>
                <a:gd name="T4" fmla="*/ 297 w 1191"/>
                <a:gd name="T5" fmla="*/ 0 h 1031"/>
                <a:gd name="T6" fmla="*/ 893 w 1191"/>
                <a:gd name="T7" fmla="*/ 0 h 1031"/>
                <a:gd name="T8" fmla="*/ 1191 w 1191"/>
                <a:gd name="T9" fmla="*/ 516 h 1031"/>
                <a:gd name="T10" fmla="*/ 893 w 1191"/>
                <a:gd name="T11" fmla="*/ 1031 h 1031"/>
                <a:gd name="T12" fmla="*/ 297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7" y="1031"/>
                  </a:moveTo>
                  <a:lnTo>
                    <a:pt x="0" y="516"/>
                  </a:lnTo>
                  <a:lnTo>
                    <a:pt x="297" y="0"/>
                  </a:lnTo>
                  <a:lnTo>
                    <a:pt x="893" y="0"/>
                  </a:lnTo>
                  <a:lnTo>
                    <a:pt x="1191" y="516"/>
                  </a:lnTo>
                  <a:lnTo>
                    <a:pt x="893" y="1031"/>
                  </a:lnTo>
                  <a:lnTo>
                    <a:pt x="297"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77"/>
            <p:cNvSpPr>
              <a:spLocks/>
            </p:cNvSpPr>
            <p:nvPr/>
          </p:nvSpPr>
          <p:spPr bwMode="auto">
            <a:xfrm rot="14400000">
              <a:off x="10768587" y="-10616404"/>
              <a:ext cx="1550572" cy="1344871"/>
            </a:xfrm>
            <a:custGeom>
              <a:avLst/>
              <a:gdLst>
                <a:gd name="T0" fmla="*/ 297 w 1191"/>
                <a:gd name="T1" fmla="*/ 1033 h 1033"/>
                <a:gd name="T2" fmla="*/ 0 w 1191"/>
                <a:gd name="T3" fmla="*/ 518 h 1033"/>
                <a:gd name="T4" fmla="*/ 297 w 1191"/>
                <a:gd name="T5" fmla="*/ 0 h 1033"/>
                <a:gd name="T6" fmla="*/ 893 w 1191"/>
                <a:gd name="T7" fmla="*/ 0 h 1033"/>
                <a:gd name="T8" fmla="*/ 1191 w 1191"/>
                <a:gd name="T9" fmla="*/ 518 h 1033"/>
                <a:gd name="T10" fmla="*/ 893 w 1191"/>
                <a:gd name="T11" fmla="*/ 1033 h 1033"/>
                <a:gd name="T12" fmla="*/ 297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7" y="1033"/>
                  </a:moveTo>
                  <a:lnTo>
                    <a:pt x="0" y="518"/>
                  </a:lnTo>
                  <a:lnTo>
                    <a:pt x="297" y="0"/>
                  </a:lnTo>
                  <a:lnTo>
                    <a:pt x="893" y="0"/>
                  </a:lnTo>
                  <a:lnTo>
                    <a:pt x="1191" y="518"/>
                  </a:lnTo>
                  <a:lnTo>
                    <a:pt x="893" y="1033"/>
                  </a:lnTo>
                  <a:lnTo>
                    <a:pt x="297"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78"/>
            <p:cNvSpPr>
              <a:spLocks/>
            </p:cNvSpPr>
            <p:nvPr/>
          </p:nvSpPr>
          <p:spPr bwMode="auto">
            <a:xfrm rot="14400000">
              <a:off x="4948809" y="-591860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79"/>
            <p:cNvSpPr>
              <a:spLocks/>
            </p:cNvSpPr>
            <p:nvPr/>
          </p:nvSpPr>
          <p:spPr bwMode="auto">
            <a:xfrm rot="14400000">
              <a:off x="6112373" y="-65916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80"/>
            <p:cNvSpPr>
              <a:spLocks/>
            </p:cNvSpPr>
            <p:nvPr/>
          </p:nvSpPr>
          <p:spPr bwMode="auto">
            <a:xfrm rot="14400000">
              <a:off x="7275938" y="-7262175"/>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81"/>
            <p:cNvSpPr>
              <a:spLocks/>
            </p:cNvSpPr>
            <p:nvPr/>
          </p:nvSpPr>
          <p:spPr bwMode="auto">
            <a:xfrm rot="14400000">
              <a:off x="8439502" y="-7935261"/>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82"/>
            <p:cNvSpPr>
              <a:spLocks/>
            </p:cNvSpPr>
            <p:nvPr/>
          </p:nvSpPr>
          <p:spPr bwMode="auto">
            <a:xfrm rot="14400000">
              <a:off x="9603066" y="-8605743"/>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83"/>
            <p:cNvSpPr>
              <a:spLocks/>
            </p:cNvSpPr>
            <p:nvPr/>
          </p:nvSpPr>
          <p:spPr bwMode="auto">
            <a:xfrm rot="14400000">
              <a:off x="10766630" y="-9278829"/>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84"/>
            <p:cNvSpPr>
              <a:spLocks/>
            </p:cNvSpPr>
            <p:nvPr/>
          </p:nvSpPr>
          <p:spPr bwMode="auto">
            <a:xfrm rot="14400000">
              <a:off x="11930194" y="-994931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85"/>
            <p:cNvSpPr>
              <a:spLocks/>
            </p:cNvSpPr>
            <p:nvPr/>
          </p:nvSpPr>
          <p:spPr bwMode="auto">
            <a:xfrm rot="14400000">
              <a:off x="9214197" y="4155096"/>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86"/>
            <p:cNvSpPr>
              <a:spLocks/>
            </p:cNvSpPr>
            <p:nvPr/>
          </p:nvSpPr>
          <p:spPr bwMode="auto">
            <a:xfrm rot="14400000">
              <a:off x="8052590" y="3490608"/>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87"/>
            <p:cNvSpPr>
              <a:spLocks/>
            </p:cNvSpPr>
            <p:nvPr/>
          </p:nvSpPr>
          <p:spPr bwMode="auto">
            <a:xfrm rot="14400000">
              <a:off x="9216154" y="281752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88"/>
            <p:cNvSpPr>
              <a:spLocks/>
            </p:cNvSpPr>
            <p:nvPr/>
          </p:nvSpPr>
          <p:spPr bwMode="auto">
            <a:xfrm rot="14400000">
              <a:off x="10379718" y="2147040"/>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89"/>
            <p:cNvSpPr>
              <a:spLocks/>
            </p:cNvSpPr>
            <p:nvPr/>
          </p:nvSpPr>
          <p:spPr bwMode="auto">
            <a:xfrm rot="14400000">
              <a:off x="11543283" y="1473954"/>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90"/>
            <p:cNvSpPr>
              <a:spLocks/>
            </p:cNvSpPr>
            <p:nvPr/>
          </p:nvSpPr>
          <p:spPr bwMode="auto">
            <a:xfrm rot="14400000">
              <a:off x="12706846" y="80347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91"/>
            <p:cNvSpPr>
              <a:spLocks/>
            </p:cNvSpPr>
            <p:nvPr/>
          </p:nvSpPr>
          <p:spPr bwMode="auto">
            <a:xfrm rot="14400000">
              <a:off x="13870411" y="130385"/>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92"/>
            <p:cNvSpPr>
              <a:spLocks/>
            </p:cNvSpPr>
            <p:nvPr/>
          </p:nvSpPr>
          <p:spPr bwMode="auto">
            <a:xfrm rot="14400000">
              <a:off x="15033975" y="-540097"/>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93"/>
            <p:cNvSpPr>
              <a:spLocks/>
            </p:cNvSpPr>
            <p:nvPr/>
          </p:nvSpPr>
          <p:spPr bwMode="auto">
            <a:xfrm rot="14400000">
              <a:off x="16197539" y="-1213183"/>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94"/>
            <p:cNvSpPr>
              <a:spLocks/>
            </p:cNvSpPr>
            <p:nvPr/>
          </p:nvSpPr>
          <p:spPr bwMode="auto">
            <a:xfrm rot="14400000">
              <a:off x="10377761" y="3484614"/>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95"/>
            <p:cNvSpPr>
              <a:spLocks/>
            </p:cNvSpPr>
            <p:nvPr/>
          </p:nvSpPr>
          <p:spPr bwMode="auto">
            <a:xfrm rot="14400000">
              <a:off x="11541325" y="2811528"/>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96"/>
            <p:cNvSpPr>
              <a:spLocks/>
            </p:cNvSpPr>
            <p:nvPr/>
          </p:nvSpPr>
          <p:spPr bwMode="auto">
            <a:xfrm rot="14400000">
              <a:off x="12704890" y="2141046"/>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97"/>
            <p:cNvSpPr>
              <a:spLocks/>
            </p:cNvSpPr>
            <p:nvPr/>
          </p:nvSpPr>
          <p:spPr bwMode="auto">
            <a:xfrm rot="14400000">
              <a:off x="13868453" y="1467960"/>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98"/>
            <p:cNvSpPr>
              <a:spLocks/>
            </p:cNvSpPr>
            <p:nvPr/>
          </p:nvSpPr>
          <p:spPr bwMode="auto">
            <a:xfrm rot="14400000">
              <a:off x="15032018" y="797478"/>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9" name="Freeform 99"/>
            <p:cNvSpPr>
              <a:spLocks/>
            </p:cNvSpPr>
            <p:nvPr/>
          </p:nvSpPr>
          <p:spPr bwMode="auto">
            <a:xfrm rot="14400000">
              <a:off x="16195582" y="124392"/>
              <a:ext cx="1550572" cy="1344871"/>
            </a:xfrm>
            <a:custGeom>
              <a:avLst/>
              <a:gdLst>
                <a:gd name="T0" fmla="*/ 298 w 1191"/>
                <a:gd name="T1" fmla="*/ 1033 h 1033"/>
                <a:gd name="T2" fmla="*/ 0 w 1191"/>
                <a:gd name="T3" fmla="*/ 515 h 1033"/>
                <a:gd name="T4" fmla="*/ 298 w 1191"/>
                <a:gd name="T5" fmla="*/ 0 h 1033"/>
                <a:gd name="T6" fmla="*/ 893 w 1191"/>
                <a:gd name="T7" fmla="*/ 0 h 1033"/>
                <a:gd name="T8" fmla="*/ 1191 w 1191"/>
                <a:gd name="T9" fmla="*/ 515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3" y="0"/>
                  </a:lnTo>
                  <a:lnTo>
                    <a:pt x="1191" y="515"/>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100"/>
            <p:cNvSpPr>
              <a:spLocks/>
            </p:cNvSpPr>
            <p:nvPr/>
          </p:nvSpPr>
          <p:spPr bwMode="auto">
            <a:xfrm rot="14400000">
              <a:off x="17359146" y="-546091"/>
              <a:ext cx="1550572" cy="1342267"/>
            </a:xfrm>
            <a:custGeom>
              <a:avLst/>
              <a:gdLst>
                <a:gd name="T0" fmla="*/ 298 w 1191"/>
                <a:gd name="T1" fmla="*/ 1031 h 1031"/>
                <a:gd name="T2" fmla="*/ 0 w 1191"/>
                <a:gd name="T3" fmla="*/ 515 h 1031"/>
                <a:gd name="T4" fmla="*/ 298 w 1191"/>
                <a:gd name="T5" fmla="*/ 0 h 1031"/>
                <a:gd name="T6" fmla="*/ 893 w 1191"/>
                <a:gd name="T7" fmla="*/ 0 h 1031"/>
                <a:gd name="T8" fmla="*/ 1191 w 1191"/>
                <a:gd name="T9" fmla="*/ 515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3" y="0"/>
                  </a:lnTo>
                  <a:lnTo>
                    <a:pt x="1191" y="515"/>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1"/>
            <p:cNvSpPr>
              <a:spLocks/>
            </p:cNvSpPr>
            <p:nvPr/>
          </p:nvSpPr>
          <p:spPr bwMode="auto">
            <a:xfrm rot="14400000">
              <a:off x="8050943" y="2140281"/>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2"/>
            <p:cNvSpPr>
              <a:spLocks/>
            </p:cNvSpPr>
            <p:nvPr/>
          </p:nvSpPr>
          <p:spPr bwMode="auto">
            <a:xfrm rot="14400000">
              <a:off x="6889336" y="1475793"/>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3"/>
            <p:cNvSpPr>
              <a:spLocks/>
            </p:cNvSpPr>
            <p:nvPr/>
          </p:nvSpPr>
          <p:spPr bwMode="auto">
            <a:xfrm rot="14400000">
              <a:off x="8052899" y="802707"/>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4"/>
            <p:cNvSpPr>
              <a:spLocks/>
            </p:cNvSpPr>
            <p:nvPr/>
          </p:nvSpPr>
          <p:spPr bwMode="auto">
            <a:xfrm rot="14400000">
              <a:off x="9216464" y="132225"/>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5"/>
            <p:cNvSpPr>
              <a:spLocks/>
            </p:cNvSpPr>
            <p:nvPr/>
          </p:nvSpPr>
          <p:spPr bwMode="auto">
            <a:xfrm rot="14400000">
              <a:off x="10380029" y="-540862"/>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6"/>
            <p:cNvSpPr>
              <a:spLocks/>
            </p:cNvSpPr>
            <p:nvPr/>
          </p:nvSpPr>
          <p:spPr bwMode="auto">
            <a:xfrm rot="14400000">
              <a:off x="11543592" y="-1211344"/>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7"/>
            <p:cNvSpPr>
              <a:spLocks/>
            </p:cNvSpPr>
            <p:nvPr/>
          </p:nvSpPr>
          <p:spPr bwMode="auto">
            <a:xfrm rot="14400000">
              <a:off x="12707157" y="-1884430"/>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8"/>
            <p:cNvSpPr>
              <a:spLocks/>
            </p:cNvSpPr>
            <p:nvPr/>
          </p:nvSpPr>
          <p:spPr bwMode="auto">
            <a:xfrm rot="14400000">
              <a:off x="13870721" y="-2554912"/>
              <a:ext cx="1550572" cy="1342267"/>
            </a:xfrm>
            <a:custGeom>
              <a:avLst/>
              <a:gdLst>
                <a:gd name="T0" fmla="*/ 298 w 1191"/>
                <a:gd name="T1" fmla="*/ 1031 h 1031"/>
                <a:gd name="T2" fmla="*/ 0 w 1191"/>
                <a:gd name="T3" fmla="*/ 516 h 1031"/>
                <a:gd name="T4" fmla="*/ 298 w 1191"/>
                <a:gd name="T5" fmla="*/ 0 h 1031"/>
                <a:gd name="T6" fmla="*/ 893 w 1191"/>
                <a:gd name="T7" fmla="*/ 0 h 1031"/>
                <a:gd name="T8" fmla="*/ 1191 w 1191"/>
                <a:gd name="T9" fmla="*/ 516 h 1031"/>
                <a:gd name="T10" fmla="*/ 893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3" y="0"/>
                  </a:lnTo>
                  <a:lnTo>
                    <a:pt x="1191" y="516"/>
                  </a:lnTo>
                  <a:lnTo>
                    <a:pt x="893"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9"/>
            <p:cNvSpPr>
              <a:spLocks/>
            </p:cNvSpPr>
            <p:nvPr/>
          </p:nvSpPr>
          <p:spPr bwMode="auto">
            <a:xfrm rot="14400000">
              <a:off x="15034285" y="-3227998"/>
              <a:ext cx="1550572" cy="1344871"/>
            </a:xfrm>
            <a:custGeom>
              <a:avLst/>
              <a:gdLst>
                <a:gd name="T0" fmla="*/ 298 w 1191"/>
                <a:gd name="T1" fmla="*/ 1033 h 1033"/>
                <a:gd name="T2" fmla="*/ 0 w 1191"/>
                <a:gd name="T3" fmla="*/ 518 h 1033"/>
                <a:gd name="T4" fmla="*/ 298 w 1191"/>
                <a:gd name="T5" fmla="*/ 0 h 1033"/>
                <a:gd name="T6" fmla="*/ 893 w 1191"/>
                <a:gd name="T7" fmla="*/ 0 h 1033"/>
                <a:gd name="T8" fmla="*/ 1191 w 1191"/>
                <a:gd name="T9" fmla="*/ 518 h 1033"/>
                <a:gd name="T10" fmla="*/ 893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3" y="0"/>
                  </a:lnTo>
                  <a:lnTo>
                    <a:pt x="1191" y="518"/>
                  </a:lnTo>
                  <a:lnTo>
                    <a:pt x="893"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 name="Freeform 110"/>
            <p:cNvSpPr>
              <a:spLocks/>
            </p:cNvSpPr>
            <p:nvPr/>
          </p:nvSpPr>
          <p:spPr bwMode="auto">
            <a:xfrm rot="14400000">
              <a:off x="9214506" y="1469799"/>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1"/>
            <p:cNvSpPr>
              <a:spLocks/>
            </p:cNvSpPr>
            <p:nvPr/>
          </p:nvSpPr>
          <p:spPr bwMode="auto">
            <a:xfrm rot="14400000">
              <a:off x="10378071" y="79671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2"/>
            <p:cNvSpPr>
              <a:spLocks/>
            </p:cNvSpPr>
            <p:nvPr/>
          </p:nvSpPr>
          <p:spPr bwMode="auto">
            <a:xfrm rot="14400000">
              <a:off x="11541636" y="126231"/>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3"/>
            <p:cNvSpPr>
              <a:spLocks/>
            </p:cNvSpPr>
            <p:nvPr/>
          </p:nvSpPr>
          <p:spPr bwMode="auto">
            <a:xfrm rot="14400000">
              <a:off x="12705199" y="-546855"/>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4"/>
            <p:cNvSpPr>
              <a:spLocks/>
            </p:cNvSpPr>
            <p:nvPr/>
          </p:nvSpPr>
          <p:spPr bwMode="auto">
            <a:xfrm rot="14400000">
              <a:off x="13868764" y="-1217338"/>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5"/>
            <p:cNvSpPr>
              <a:spLocks/>
            </p:cNvSpPr>
            <p:nvPr/>
          </p:nvSpPr>
          <p:spPr bwMode="auto">
            <a:xfrm rot="14400000">
              <a:off x="15032328" y="-1890423"/>
              <a:ext cx="1550572" cy="1344871"/>
            </a:xfrm>
            <a:custGeom>
              <a:avLst/>
              <a:gdLst>
                <a:gd name="T0" fmla="*/ 298 w 1191"/>
                <a:gd name="T1" fmla="*/ 1033 h 1033"/>
                <a:gd name="T2" fmla="*/ 0 w 1191"/>
                <a:gd name="T3" fmla="*/ 515 h 1033"/>
                <a:gd name="T4" fmla="*/ 298 w 1191"/>
                <a:gd name="T5" fmla="*/ 0 h 1033"/>
                <a:gd name="T6" fmla="*/ 894 w 1191"/>
                <a:gd name="T7" fmla="*/ 0 h 1033"/>
                <a:gd name="T8" fmla="*/ 1191 w 1191"/>
                <a:gd name="T9" fmla="*/ 515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5"/>
                  </a:lnTo>
                  <a:lnTo>
                    <a:pt x="298" y="0"/>
                  </a:lnTo>
                  <a:lnTo>
                    <a:pt x="894" y="0"/>
                  </a:lnTo>
                  <a:lnTo>
                    <a:pt x="1191"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6"/>
            <p:cNvSpPr>
              <a:spLocks/>
            </p:cNvSpPr>
            <p:nvPr/>
          </p:nvSpPr>
          <p:spPr bwMode="auto">
            <a:xfrm rot="14400000">
              <a:off x="16195892" y="-2560906"/>
              <a:ext cx="1550572" cy="1342267"/>
            </a:xfrm>
            <a:custGeom>
              <a:avLst/>
              <a:gdLst>
                <a:gd name="T0" fmla="*/ 298 w 1191"/>
                <a:gd name="T1" fmla="*/ 1031 h 1031"/>
                <a:gd name="T2" fmla="*/ 0 w 1191"/>
                <a:gd name="T3" fmla="*/ 515 h 1031"/>
                <a:gd name="T4" fmla="*/ 298 w 1191"/>
                <a:gd name="T5" fmla="*/ 0 h 1031"/>
                <a:gd name="T6" fmla="*/ 894 w 1191"/>
                <a:gd name="T7" fmla="*/ 0 h 1031"/>
                <a:gd name="T8" fmla="*/ 1191 w 1191"/>
                <a:gd name="T9" fmla="*/ 515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5"/>
                  </a:lnTo>
                  <a:lnTo>
                    <a:pt x="298" y="0"/>
                  </a:lnTo>
                  <a:lnTo>
                    <a:pt x="894" y="0"/>
                  </a:lnTo>
                  <a:lnTo>
                    <a:pt x="1191"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7"/>
            <p:cNvSpPr>
              <a:spLocks/>
            </p:cNvSpPr>
            <p:nvPr/>
          </p:nvSpPr>
          <p:spPr bwMode="auto">
            <a:xfrm rot="14400000">
              <a:off x="6886713" y="12490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8"/>
            <p:cNvSpPr>
              <a:spLocks/>
            </p:cNvSpPr>
            <p:nvPr/>
          </p:nvSpPr>
          <p:spPr bwMode="auto">
            <a:xfrm rot="14400000">
              <a:off x="5726082" y="-539022"/>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9"/>
            <p:cNvSpPr>
              <a:spLocks/>
            </p:cNvSpPr>
            <p:nvPr/>
          </p:nvSpPr>
          <p:spPr bwMode="auto">
            <a:xfrm rot="14400000">
              <a:off x="6889645" y="-1212108"/>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Freeform 120"/>
            <p:cNvSpPr>
              <a:spLocks/>
            </p:cNvSpPr>
            <p:nvPr/>
          </p:nvSpPr>
          <p:spPr bwMode="auto">
            <a:xfrm rot="14400000">
              <a:off x="8053210" y="-1882590"/>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1"/>
            <p:cNvSpPr>
              <a:spLocks/>
            </p:cNvSpPr>
            <p:nvPr/>
          </p:nvSpPr>
          <p:spPr bwMode="auto">
            <a:xfrm rot="14400000">
              <a:off x="9216775" y="-255567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2"/>
            <p:cNvSpPr>
              <a:spLocks/>
            </p:cNvSpPr>
            <p:nvPr/>
          </p:nvSpPr>
          <p:spPr bwMode="auto">
            <a:xfrm rot="14400000">
              <a:off x="10380338" y="-3226159"/>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3"/>
            <p:cNvSpPr>
              <a:spLocks/>
            </p:cNvSpPr>
            <p:nvPr/>
          </p:nvSpPr>
          <p:spPr bwMode="auto">
            <a:xfrm rot="14400000">
              <a:off x="11543903" y="-3899245"/>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4"/>
            <p:cNvSpPr>
              <a:spLocks/>
            </p:cNvSpPr>
            <p:nvPr/>
          </p:nvSpPr>
          <p:spPr bwMode="auto">
            <a:xfrm rot="14400000">
              <a:off x="12707467" y="-456972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5"/>
            <p:cNvSpPr>
              <a:spLocks/>
            </p:cNvSpPr>
            <p:nvPr/>
          </p:nvSpPr>
          <p:spPr bwMode="auto">
            <a:xfrm rot="14400000">
              <a:off x="13871031" y="-5242813"/>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6"/>
            <p:cNvSpPr>
              <a:spLocks/>
            </p:cNvSpPr>
            <p:nvPr/>
          </p:nvSpPr>
          <p:spPr bwMode="auto">
            <a:xfrm rot="14400000">
              <a:off x="8050277" y="-54557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7"/>
            <p:cNvSpPr>
              <a:spLocks/>
            </p:cNvSpPr>
            <p:nvPr/>
          </p:nvSpPr>
          <p:spPr bwMode="auto">
            <a:xfrm rot="14400000">
              <a:off x="9213841" y="-1218665"/>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8"/>
            <p:cNvSpPr>
              <a:spLocks/>
            </p:cNvSpPr>
            <p:nvPr/>
          </p:nvSpPr>
          <p:spPr bwMode="auto">
            <a:xfrm rot="14400000">
              <a:off x="10377406" y="-188914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9"/>
            <p:cNvSpPr>
              <a:spLocks/>
            </p:cNvSpPr>
            <p:nvPr/>
          </p:nvSpPr>
          <p:spPr bwMode="auto">
            <a:xfrm rot="14400000">
              <a:off x="11540970" y="-256223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Freeform 130"/>
            <p:cNvSpPr>
              <a:spLocks/>
            </p:cNvSpPr>
            <p:nvPr/>
          </p:nvSpPr>
          <p:spPr bwMode="auto">
            <a:xfrm rot="14400000">
              <a:off x="12704534" y="-323271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131"/>
            <p:cNvSpPr>
              <a:spLocks/>
            </p:cNvSpPr>
            <p:nvPr/>
          </p:nvSpPr>
          <p:spPr bwMode="auto">
            <a:xfrm rot="14400000">
              <a:off x="13868098" y="-390580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2"/>
            <p:cNvSpPr>
              <a:spLocks/>
            </p:cNvSpPr>
            <p:nvPr/>
          </p:nvSpPr>
          <p:spPr bwMode="auto">
            <a:xfrm rot="14400000">
              <a:off x="15031663" y="-457628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3"/>
            <p:cNvSpPr>
              <a:spLocks/>
            </p:cNvSpPr>
            <p:nvPr/>
          </p:nvSpPr>
          <p:spPr bwMode="auto">
            <a:xfrm rot="14400000">
              <a:off x="5723459" y="-1889912"/>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4"/>
            <p:cNvSpPr>
              <a:spLocks/>
            </p:cNvSpPr>
            <p:nvPr/>
          </p:nvSpPr>
          <p:spPr bwMode="auto">
            <a:xfrm rot="14400000">
              <a:off x="4562828" y="-2553837"/>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5"/>
            <p:cNvSpPr>
              <a:spLocks/>
            </p:cNvSpPr>
            <p:nvPr/>
          </p:nvSpPr>
          <p:spPr bwMode="auto">
            <a:xfrm rot="14400000">
              <a:off x="5726392" y="-3226922"/>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6"/>
            <p:cNvSpPr>
              <a:spLocks/>
            </p:cNvSpPr>
            <p:nvPr/>
          </p:nvSpPr>
          <p:spPr bwMode="auto">
            <a:xfrm rot="14400000">
              <a:off x="6889956" y="-3897405"/>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7"/>
            <p:cNvSpPr>
              <a:spLocks/>
            </p:cNvSpPr>
            <p:nvPr/>
          </p:nvSpPr>
          <p:spPr bwMode="auto">
            <a:xfrm rot="14400000">
              <a:off x="8053521" y="-4570491"/>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8"/>
            <p:cNvSpPr>
              <a:spLocks/>
            </p:cNvSpPr>
            <p:nvPr/>
          </p:nvSpPr>
          <p:spPr bwMode="auto">
            <a:xfrm rot="14400000">
              <a:off x="9217085" y="-5240973"/>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9"/>
            <p:cNvSpPr>
              <a:spLocks/>
            </p:cNvSpPr>
            <p:nvPr/>
          </p:nvSpPr>
          <p:spPr bwMode="auto">
            <a:xfrm rot="14400000">
              <a:off x="10380649" y="-5914059"/>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0" name="Freeform 140"/>
            <p:cNvSpPr>
              <a:spLocks/>
            </p:cNvSpPr>
            <p:nvPr/>
          </p:nvSpPr>
          <p:spPr bwMode="auto">
            <a:xfrm rot="14400000">
              <a:off x="11544213" y="-6584541"/>
              <a:ext cx="1550572" cy="1342267"/>
            </a:xfrm>
            <a:custGeom>
              <a:avLst/>
              <a:gdLst>
                <a:gd name="T0" fmla="*/ 298 w 1191"/>
                <a:gd name="T1" fmla="*/ 1031 h 1031"/>
                <a:gd name="T2" fmla="*/ 0 w 1191"/>
                <a:gd name="T3" fmla="*/ 516 h 1031"/>
                <a:gd name="T4" fmla="*/ 298 w 1191"/>
                <a:gd name="T5" fmla="*/ 0 h 1031"/>
                <a:gd name="T6" fmla="*/ 894 w 1191"/>
                <a:gd name="T7" fmla="*/ 0 h 1031"/>
                <a:gd name="T8" fmla="*/ 1191 w 1191"/>
                <a:gd name="T9" fmla="*/ 516 h 1031"/>
                <a:gd name="T10" fmla="*/ 894 w 1191"/>
                <a:gd name="T11" fmla="*/ 1031 h 1031"/>
                <a:gd name="T12" fmla="*/ 298 w 1191"/>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1" h="1031">
                  <a:moveTo>
                    <a:pt x="298" y="1031"/>
                  </a:moveTo>
                  <a:lnTo>
                    <a:pt x="0" y="516"/>
                  </a:lnTo>
                  <a:lnTo>
                    <a:pt x="298" y="0"/>
                  </a:lnTo>
                  <a:lnTo>
                    <a:pt x="894" y="0"/>
                  </a:lnTo>
                  <a:lnTo>
                    <a:pt x="1191"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1" name="Freeform 141"/>
            <p:cNvSpPr>
              <a:spLocks/>
            </p:cNvSpPr>
            <p:nvPr/>
          </p:nvSpPr>
          <p:spPr bwMode="auto">
            <a:xfrm rot="14400000">
              <a:off x="12707778" y="-7257627"/>
              <a:ext cx="1550572" cy="1344871"/>
            </a:xfrm>
            <a:custGeom>
              <a:avLst/>
              <a:gdLst>
                <a:gd name="T0" fmla="*/ 298 w 1191"/>
                <a:gd name="T1" fmla="*/ 1033 h 1033"/>
                <a:gd name="T2" fmla="*/ 0 w 1191"/>
                <a:gd name="T3" fmla="*/ 518 h 1033"/>
                <a:gd name="T4" fmla="*/ 298 w 1191"/>
                <a:gd name="T5" fmla="*/ 0 h 1033"/>
                <a:gd name="T6" fmla="*/ 894 w 1191"/>
                <a:gd name="T7" fmla="*/ 0 h 1033"/>
                <a:gd name="T8" fmla="*/ 1191 w 1191"/>
                <a:gd name="T9" fmla="*/ 518 h 1033"/>
                <a:gd name="T10" fmla="*/ 894 w 1191"/>
                <a:gd name="T11" fmla="*/ 1033 h 1033"/>
                <a:gd name="T12" fmla="*/ 298 w 1191"/>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1" h="1033">
                  <a:moveTo>
                    <a:pt x="298" y="1033"/>
                  </a:moveTo>
                  <a:lnTo>
                    <a:pt x="0" y="518"/>
                  </a:lnTo>
                  <a:lnTo>
                    <a:pt x="298" y="0"/>
                  </a:lnTo>
                  <a:lnTo>
                    <a:pt x="894" y="0"/>
                  </a:lnTo>
                  <a:lnTo>
                    <a:pt x="1191"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2"/>
            <p:cNvSpPr>
              <a:spLocks/>
            </p:cNvSpPr>
            <p:nvPr/>
          </p:nvSpPr>
          <p:spPr bwMode="auto">
            <a:xfrm rot="14400000">
              <a:off x="6887023" y="-2560394"/>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3"/>
            <p:cNvSpPr>
              <a:spLocks/>
            </p:cNvSpPr>
            <p:nvPr/>
          </p:nvSpPr>
          <p:spPr bwMode="auto">
            <a:xfrm rot="14400000">
              <a:off x="8050587" y="-3233480"/>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4"/>
            <p:cNvSpPr>
              <a:spLocks/>
            </p:cNvSpPr>
            <p:nvPr/>
          </p:nvSpPr>
          <p:spPr bwMode="auto">
            <a:xfrm rot="14400000">
              <a:off x="9214152" y="-3903962"/>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5"/>
            <p:cNvSpPr>
              <a:spLocks/>
            </p:cNvSpPr>
            <p:nvPr/>
          </p:nvSpPr>
          <p:spPr bwMode="auto">
            <a:xfrm rot="14400000">
              <a:off x="10377716" y="-4577048"/>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6"/>
            <p:cNvSpPr>
              <a:spLocks/>
            </p:cNvSpPr>
            <p:nvPr/>
          </p:nvSpPr>
          <p:spPr bwMode="auto">
            <a:xfrm rot="14400000">
              <a:off x="11541280" y="-5247531"/>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7"/>
            <p:cNvSpPr>
              <a:spLocks/>
            </p:cNvSpPr>
            <p:nvPr/>
          </p:nvSpPr>
          <p:spPr bwMode="auto">
            <a:xfrm rot="14400000">
              <a:off x="12704844" y="-592061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8"/>
            <p:cNvSpPr>
              <a:spLocks/>
            </p:cNvSpPr>
            <p:nvPr/>
          </p:nvSpPr>
          <p:spPr bwMode="auto">
            <a:xfrm rot="14400000">
              <a:off x="13868408" y="-6591099"/>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9"/>
            <p:cNvSpPr>
              <a:spLocks/>
            </p:cNvSpPr>
            <p:nvPr/>
          </p:nvSpPr>
          <p:spPr bwMode="auto">
            <a:xfrm rot="14400000">
              <a:off x="4560205" y="-3904726"/>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0"/>
            <p:cNvSpPr>
              <a:spLocks/>
            </p:cNvSpPr>
            <p:nvPr/>
          </p:nvSpPr>
          <p:spPr bwMode="auto">
            <a:xfrm rot="14400000">
              <a:off x="3398598" y="-4569215"/>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1"/>
            <p:cNvSpPr>
              <a:spLocks/>
            </p:cNvSpPr>
            <p:nvPr/>
          </p:nvSpPr>
          <p:spPr bwMode="auto">
            <a:xfrm rot="14400000">
              <a:off x="4562162" y="-5242301"/>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2"/>
            <p:cNvSpPr>
              <a:spLocks/>
            </p:cNvSpPr>
            <p:nvPr/>
          </p:nvSpPr>
          <p:spPr bwMode="auto">
            <a:xfrm rot="14400000">
              <a:off x="5725726" y="-5912784"/>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3"/>
            <p:cNvSpPr>
              <a:spLocks/>
            </p:cNvSpPr>
            <p:nvPr/>
          </p:nvSpPr>
          <p:spPr bwMode="auto">
            <a:xfrm rot="14400000">
              <a:off x="6889291" y="-6585870"/>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4"/>
            <p:cNvSpPr>
              <a:spLocks/>
            </p:cNvSpPr>
            <p:nvPr/>
          </p:nvSpPr>
          <p:spPr bwMode="auto">
            <a:xfrm rot="14400000">
              <a:off x="8052855" y="-7256352"/>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5"/>
            <p:cNvSpPr>
              <a:spLocks/>
            </p:cNvSpPr>
            <p:nvPr/>
          </p:nvSpPr>
          <p:spPr bwMode="auto">
            <a:xfrm rot="14400000">
              <a:off x="9216419" y="-7929438"/>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6"/>
            <p:cNvSpPr>
              <a:spLocks/>
            </p:cNvSpPr>
            <p:nvPr/>
          </p:nvSpPr>
          <p:spPr bwMode="auto">
            <a:xfrm rot="14400000">
              <a:off x="10379983" y="-8599920"/>
              <a:ext cx="1551873" cy="1342267"/>
            </a:xfrm>
            <a:custGeom>
              <a:avLst/>
              <a:gdLst>
                <a:gd name="T0" fmla="*/ 298 w 1192"/>
                <a:gd name="T1" fmla="*/ 1031 h 1031"/>
                <a:gd name="T2" fmla="*/ 0 w 1192"/>
                <a:gd name="T3" fmla="*/ 516 h 1031"/>
                <a:gd name="T4" fmla="*/ 298 w 1192"/>
                <a:gd name="T5" fmla="*/ 0 h 1031"/>
                <a:gd name="T6" fmla="*/ 894 w 1192"/>
                <a:gd name="T7" fmla="*/ 0 h 1031"/>
                <a:gd name="T8" fmla="*/ 1192 w 1192"/>
                <a:gd name="T9" fmla="*/ 516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6"/>
                  </a:lnTo>
                  <a:lnTo>
                    <a:pt x="298" y="0"/>
                  </a:lnTo>
                  <a:lnTo>
                    <a:pt x="894" y="0"/>
                  </a:lnTo>
                  <a:lnTo>
                    <a:pt x="1192" y="516"/>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7"/>
            <p:cNvSpPr>
              <a:spLocks/>
            </p:cNvSpPr>
            <p:nvPr/>
          </p:nvSpPr>
          <p:spPr bwMode="auto">
            <a:xfrm rot="14400000">
              <a:off x="11543547" y="-9273006"/>
              <a:ext cx="1551873" cy="1344871"/>
            </a:xfrm>
            <a:custGeom>
              <a:avLst/>
              <a:gdLst>
                <a:gd name="T0" fmla="*/ 298 w 1192"/>
                <a:gd name="T1" fmla="*/ 1033 h 1033"/>
                <a:gd name="T2" fmla="*/ 0 w 1192"/>
                <a:gd name="T3" fmla="*/ 518 h 1033"/>
                <a:gd name="T4" fmla="*/ 298 w 1192"/>
                <a:gd name="T5" fmla="*/ 0 h 1033"/>
                <a:gd name="T6" fmla="*/ 894 w 1192"/>
                <a:gd name="T7" fmla="*/ 0 h 1033"/>
                <a:gd name="T8" fmla="*/ 1192 w 1192"/>
                <a:gd name="T9" fmla="*/ 518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8"/>
                  </a:lnTo>
                  <a:lnTo>
                    <a:pt x="298" y="0"/>
                  </a:lnTo>
                  <a:lnTo>
                    <a:pt x="894" y="0"/>
                  </a:lnTo>
                  <a:lnTo>
                    <a:pt x="1192" y="518"/>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8"/>
            <p:cNvSpPr>
              <a:spLocks/>
            </p:cNvSpPr>
            <p:nvPr/>
          </p:nvSpPr>
          <p:spPr bwMode="auto">
            <a:xfrm rot="14400000">
              <a:off x="5723769" y="-4575208"/>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9"/>
            <p:cNvSpPr>
              <a:spLocks/>
            </p:cNvSpPr>
            <p:nvPr/>
          </p:nvSpPr>
          <p:spPr bwMode="auto">
            <a:xfrm rot="14400000">
              <a:off x="6887334" y="-5248294"/>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60"/>
            <p:cNvSpPr>
              <a:spLocks/>
            </p:cNvSpPr>
            <p:nvPr/>
          </p:nvSpPr>
          <p:spPr bwMode="auto">
            <a:xfrm rot="14400000">
              <a:off x="8050898" y="-5918777"/>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61"/>
            <p:cNvSpPr>
              <a:spLocks/>
            </p:cNvSpPr>
            <p:nvPr/>
          </p:nvSpPr>
          <p:spPr bwMode="auto">
            <a:xfrm rot="14400000">
              <a:off x="9214462" y="-6591863"/>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2"/>
            <p:cNvSpPr>
              <a:spLocks/>
            </p:cNvSpPr>
            <p:nvPr/>
          </p:nvSpPr>
          <p:spPr bwMode="auto">
            <a:xfrm rot="14400000">
              <a:off x="10378026" y="-7262345"/>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3"/>
            <p:cNvSpPr>
              <a:spLocks/>
            </p:cNvSpPr>
            <p:nvPr/>
          </p:nvSpPr>
          <p:spPr bwMode="auto">
            <a:xfrm rot="14400000">
              <a:off x="11541590" y="-7935431"/>
              <a:ext cx="1551873" cy="1344871"/>
            </a:xfrm>
            <a:custGeom>
              <a:avLst/>
              <a:gdLst>
                <a:gd name="T0" fmla="*/ 298 w 1192"/>
                <a:gd name="T1" fmla="*/ 1033 h 1033"/>
                <a:gd name="T2" fmla="*/ 0 w 1192"/>
                <a:gd name="T3" fmla="*/ 515 h 1033"/>
                <a:gd name="T4" fmla="*/ 298 w 1192"/>
                <a:gd name="T5" fmla="*/ 0 h 1033"/>
                <a:gd name="T6" fmla="*/ 894 w 1192"/>
                <a:gd name="T7" fmla="*/ 0 h 1033"/>
                <a:gd name="T8" fmla="*/ 1192 w 1192"/>
                <a:gd name="T9" fmla="*/ 515 h 1033"/>
                <a:gd name="T10" fmla="*/ 894 w 1192"/>
                <a:gd name="T11" fmla="*/ 1033 h 1033"/>
                <a:gd name="T12" fmla="*/ 298 w 1192"/>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1192" h="1033">
                  <a:moveTo>
                    <a:pt x="298" y="1033"/>
                  </a:moveTo>
                  <a:lnTo>
                    <a:pt x="0" y="515"/>
                  </a:lnTo>
                  <a:lnTo>
                    <a:pt x="298" y="0"/>
                  </a:lnTo>
                  <a:lnTo>
                    <a:pt x="894" y="0"/>
                  </a:lnTo>
                  <a:lnTo>
                    <a:pt x="1192" y="515"/>
                  </a:lnTo>
                  <a:lnTo>
                    <a:pt x="894" y="1033"/>
                  </a:lnTo>
                  <a:lnTo>
                    <a:pt x="298" y="1033"/>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4"/>
            <p:cNvSpPr>
              <a:spLocks/>
            </p:cNvSpPr>
            <p:nvPr/>
          </p:nvSpPr>
          <p:spPr bwMode="auto">
            <a:xfrm rot="14400000">
              <a:off x="12705155" y="-8605913"/>
              <a:ext cx="1551873" cy="1342267"/>
            </a:xfrm>
            <a:custGeom>
              <a:avLst/>
              <a:gdLst>
                <a:gd name="T0" fmla="*/ 298 w 1192"/>
                <a:gd name="T1" fmla="*/ 1031 h 1031"/>
                <a:gd name="T2" fmla="*/ 0 w 1192"/>
                <a:gd name="T3" fmla="*/ 515 h 1031"/>
                <a:gd name="T4" fmla="*/ 298 w 1192"/>
                <a:gd name="T5" fmla="*/ 0 h 1031"/>
                <a:gd name="T6" fmla="*/ 894 w 1192"/>
                <a:gd name="T7" fmla="*/ 0 h 1031"/>
                <a:gd name="T8" fmla="*/ 1192 w 1192"/>
                <a:gd name="T9" fmla="*/ 515 h 1031"/>
                <a:gd name="T10" fmla="*/ 894 w 1192"/>
                <a:gd name="T11" fmla="*/ 1031 h 1031"/>
                <a:gd name="T12" fmla="*/ 298 w 1192"/>
                <a:gd name="T13" fmla="*/ 1031 h 1031"/>
              </a:gdLst>
              <a:ahLst/>
              <a:cxnLst>
                <a:cxn ang="0">
                  <a:pos x="T0" y="T1"/>
                </a:cxn>
                <a:cxn ang="0">
                  <a:pos x="T2" y="T3"/>
                </a:cxn>
                <a:cxn ang="0">
                  <a:pos x="T4" y="T5"/>
                </a:cxn>
                <a:cxn ang="0">
                  <a:pos x="T6" y="T7"/>
                </a:cxn>
                <a:cxn ang="0">
                  <a:pos x="T8" y="T9"/>
                </a:cxn>
                <a:cxn ang="0">
                  <a:pos x="T10" y="T11"/>
                </a:cxn>
                <a:cxn ang="0">
                  <a:pos x="T12" y="T13"/>
                </a:cxn>
              </a:cxnLst>
              <a:rect l="0" t="0" r="r" b="b"/>
              <a:pathLst>
                <a:path w="1192" h="1031">
                  <a:moveTo>
                    <a:pt x="298" y="1031"/>
                  </a:moveTo>
                  <a:lnTo>
                    <a:pt x="0" y="515"/>
                  </a:lnTo>
                  <a:lnTo>
                    <a:pt x="298" y="0"/>
                  </a:lnTo>
                  <a:lnTo>
                    <a:pt x="894" y="0"/>
                  </a:lnTo>
                  <a:lnTo>
                    <a:pt x="1192" y="515"/>
                  </a:lnTo>
                  <a:lnTo>
                    <a:pt x="894" y="1031"/>
                  </a:lnTo>
                  <a:lnTo>
                    <a:pt x="298" y="1031"/>
                  </a:lnTo>
                  <a:close/>
                </a:path>
              </a:pathLst>
            </a:custGeom>
            <a:noFill/>
            <a:ln w="11113"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5"/>
            <p:cNvSpPr>
              <a:spLocks noEditPoints="1"/>
            </p:cNvSpPr>
            <p:nvPr/>
          </p:nvSpPr>
          <p:spPr bwMode="auto">
            <a:xfrm rot="14400000">
              <a:off x="8773826" y="2758124"/>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166"/>
            <p:cNvSpPr>
              <a:spLocks noEditPoints="1"/>
            </p:cNvSpPr>
            <p:nvPr/>
          </p:nvSpPr>
          <p:spPr bwMode="auto">
            <a:xfrm rot="14400000">
              <a:off x="8385533" y="20867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167"/>
            <p:cNvSpPr>
              <a:spLocks noEditPoints="1"/>
            </p:cNvSpPr>
            <p:nvPr/>
          </p:nvSpPr>
          <p:spPr bwMode="auto">
            <a:xfrm rot="14400000">
              <a:off x="7610898" y="7472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68"/>
            <p:cNvSpPr>
              <a:spLocks noEditPoints="1"/>
            </p:cNvSpPr>
            <p:nvPr/>
          </p:nvSpPr>
          <p:spPr bwMode="auto">
            <a:xfrm rot="14400000">
              <a:off x="7223906" y="7583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69"/>
            <p:cNvSpPr>
              <a:spLocks noEditPoints="1"/>
            </p:cNvSpPr>
            <p:nvPr/>
          </p:nvSpPr>
          <p:spPr bwMode="auto">
            <a:xfrm rot="14400000">
              <a:off x="6450899" y="-126192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70"/>
            <p:cNvSpPr>
              <a:spLocks noEditPoints="1"/>
            </p:cNvSpPr>
            <p:nvPr/>
          </p:nvSpPr>
          <p:spPr bwMode="auto">
            <a:xfrm rot="14400000">
              <a:off x="6062930" y="-19339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71"/>
            <p:cNvSpPr>
              <a:spLocks noEditPoints="1"/>
            </p:cNvSpPr>
            <p:nvPr/>
          </p:nvSpPr>
          <p:spPr bwMode="auto">
            <a:xfrm rot="14400000">
              <a:off x="5291877" y="-327279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72"/>
            <p:cNvSpPr>
              <a:spLocks noEditPoints="1"/>
            </p:cNvSpPr>
            <p:nvPr/>
          </p:nvSpPr>
          <p:spPr bwMode="auto">
            <a:xfrm rot="14400000">
              <a:off x="4902931" y="-394308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173"/>
            <p:cNvSpPr>
              <a:spLocks noEditPoints="1"/>
            </p:cNvSpPr>
            <p:nvPr/>
          </p:nvSpPr>
          <p:spPr bwMode="auto">
            <a:xfrm rot="14400000">
              <a:off x="4128948" y="-528365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174"/>
            <p:cNvSpPr>
              <a:spLocks noEditPoints="1"/>
            </p:cNvSpPr>
            <p:nvPr/>
          </p:nvSpPr>
          <p:spPr bwMode="auto">
            <a:xfrm rot="14400000">
              <a:off x="3742932" y="-595451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175"/>
            <p:cNvSpPr>
              <a:spLocks noEditPoints="1"/>
            </p:cNvSpPr>
            <p:nvPr/>
          </p:nvSpPr>
          <p:spPr bwMode="auto">
            <a:xfrm rot="14400000">
              <a:off x="9928948" y="3421270"/>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176"/>
            <p:cNvSpPr>
              <a:spLocks noEditPoints="1"/>
            </p:cNvSpPr>
            <p:nvPr/>
          </p:nvSpPr>
          <p:spPr bwMode="auto">
            <a:xfrm rot="14400000">
              <a:off x="9543909" y="2750981"/>
              <a:ext cx="104153"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177"/>
            <p:cNvSpPr>
              <a:spLocks noEditPoints="1"/>
            </p:cNvSpPr>
            <p:nvPr/>
          </p:nvSpPr>
          <p:spPr bwMode="auto">
            <a:xfrm rot="14400000">
              <a:off x="8768949" y="1412093"/>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178"/>
            <p:cNvSpPr>
              <a:spLocks noEditPoints="1"/>
            </p:cNvSpPr>
            <p:nvPr/>
          </p:nvSpPr>
          <p:spPr bwMode="auto">
            <a:xfrm rot="14400000">
              <a:off x="8380980" y="740112"/>
              <a:ext cx="108059"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179"/>
            <p:cNvSpPr>
              <a:spLocks noEditPoints="1"/>
            </p:cNvSpPr>
            <p:nvPr/>
          </p:nvSpPr>
          <p:spPr bwMode="auto">
            <a:xfrm rot="14400000">
              <a:off x="7608949" y="-599340"/>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7" y="0"/>
                    <a:pt x="0" y="8"/>
                    <a:pt x="0" y="18"/>
                  </a:cubicBezTo>
                  <a:cubicBezTo>
                    <a:pt x="0" y="27"/>
                    <a:pt x="7" y="35"/>
                    <a:pt x="17" y="35"/>
                  </a:cubicBezTo>
                  <a:cubicBezTo>
                    <a:pt x="26" y="35"/>
                    <a:pt x="34" y="27"/>
                    <a:pt x="34" y="18"/>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180"/>
            <p:cNvSpPr>
              <a:spLocks noEditPoints="1"/>
            </p:cNvSpPr>
            <p:nvPr/>
          </p:nvSpPr>
          <p:spPr bwMode="auto">
            <a:xfrm rot="14400000">
              <a:off x="7221307" y="-1269629"/>
              <a:ext cx="106756"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181"/>
            <p:cNvSpPr>
              <a:spLocks noEditPoints="1"/>
            </p:cNvSpPr>
            <p:nvPr/>
          </p:nvSpPr>
          <p:spPr bwMode="auto">
            <a:xfrm rot="14400000">
              <a:off x="6447323" y="-2610208"/>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182"/>
            <p:cNvSpPr>
              <a:spLocks noEditPoints="1"/>
            </p:cNvSpPr>
            <p:nvPr/>
          </p:nvSpPr>
          <p:spPr bwMode="auto">
            <a:xfrm rot="14400000">
              <a:off x="6060982" y="-3280498"/>
              <a:ext cx="105455" cy="108059"/>
            </a:xfrm>
            <a:custGeom>
              <a:avLst/>
              <a:gdLst>
                <a:gd name="T0" fmla="*/ 17 w 34"/>
                <a:gd name="T1" fmla="*/ 4 h 35"/>
                <a:gd name="T2" fmla="*/ 30 w 34"/>
                <a:gd name="T3" fmla="*/ 18 h 35"/>
                <a:gd name="T4" fmla="*/ 17 w 34"/>
                <a:gd name="T5" fmla="*/ 31 h 35"/>
                <a:gd name="T6" fmla="*/ 4 w 34"/>
                <a:gd name="T7" fmla="*/ 18 h 35"/>
                <a:gd name="T8" fmla="*/ 17 w 34"/>
                <a:gd name="T9" fmla="*/ 4 h 35"/>
                <a:gd name="T10" fmla="*/ 17 w 34"/>
                <a:gd name="T11" fmla="*/ 0 h 35"/>
                <a:gd name="T12" fmla="*/ 0 w 34"/>
                <a:gd name="T13" fmla="*/ 18 h 35"/>
                <a:gd name="T14" fmla="*/ 17 w 34"/>
                <a:gd name="T15" fmla="*/ 35 h 35"/>
                <a:gd name="T16" fmla="*/ 34 w 34"/>
                <a:gd name="T17" fmla="*/ 18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8"/>
                  </a:cubicBezTo>
                  <a:cubicBezTo>
                    <a:pt x="30" y="25"/>
                    <a:pt x="24"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4" y="27"/>
                    <a:pt x="34" y="18"/>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183"/>
            <p:cNvSpPr>
              <a:spLocks noEditPoints="1"/>
            </p:cNvSpPr>
            <p:nvPr/>
          </p:nvSpPr>
          <p:spPr bwMode="auto">
            <a:xfrm rot="14400000">
              <a:off x="5286348" y="-4619949"/>
              <a:ext cx="108059" cy="108059"/>
            </a:xfrm>
            <a:custGeom>
              <a:avLst/>
              <a:gdLst>
                <a:gd name="T0" fmla="*/ 18 w 35"/>
                <a:gd name="T1" fmla="*/ 4 h 35"/>
                <a:gd name="T2" fmla="*/ 31 w 35"/>
                <a:gd name="T3" fmla="*/ 18 h 35"/>
                <a:gd name="T4" fmla="*/ 18 w 35"/>
                <a:gd name="T5" fmla="*/ 31 h 35"/>
                <a:gd name="T6" fmla="*/ 4 w 35"/>
                <a:gd name="T7" fmla="*/ 18 h 35"/>
                <a:gd name="T8" fmla="*/ 18 w 35"/>
                <a:gd name="T9" fmla="*/ 4 h 35"/>
                <a:gd name="T10" fmla="*/ 18 w 35"/>
                <a:gd name="T11" fmla="*/ 0 h 35"/>
                <a:gd name="T12" fmla="*/ 0 w 35"/>
                <a:gd name="T13" fmla="*/ 18 h 35"/>
                <a:gd name="T14" fmla="*/ 18 w 35"/>
                <a:gd name="T15" fmla="*/ 35 h 35"/>
                <a:gd name="T16" fmla="*/ 35 w 35"/>
                <a:gd name="T17" fmla="*/ 18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8"/>
                  </a:cubicBezTo>
                  <a:cubicBezTo>
                    <a:pt x="31" y="25"/>
                    <a:pt x="25" y="31"/>
                    <a:pt x="18" y="31"/>
                  </a:cubicBezTo>
                  <a:cubicBezTo>
                    <a:pt x="10" y="31"/>
                    <a:pt x="4" y="25"/>
                    <a:pt x="4" y="18"/>
                  </a:cubicBezTo>
                  <a:cubicBezTo>
                    <a:pt x="4" y="10"/>
                    <a:pt x="10" y="4"/>
                    <a:pt x="18" y="4"/>
                  </a:cubicBezTo>
                  <a:moveTo>
                    <a:pt x="18" y="0"/>
                  </a:moveTo>
                  <a:cubicBezTo>
                    <a:pt x="8" y="0"/>
                    <a:pt x="0" y="8"/>
                    <a:pt x="0" y="18"/>
                  </a:cubicBezTo>
                  <a:cubicBezTo>
                    <a:pt x="0" y="27"/>
                    <a:pt x="8" y="35"/>
                    <a:pt x="18" y="35"/>
                  </a:cubicBezTo>
                  <a:cubicBezTo>
                    <a:pt x="27" y="35"/>
                    <a:pt x="35" y="27"/>
                    <a:pt x="35" y="18"/>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184"/>
            <p:cNvSpPr>
              <a:spLocks noEditPoints="1"/>
            </p:cNvSpPr>
            <p:nvPr/>
          </p:nvSpPr>
          <p:spPr bwMode="auto">
            <a:xfrm rot="14400000">
              <a:off x="4899356" y="-5291366"/>
              <a:ext cx="106756" cy="108059"/>
            </a:xfrm>
            <a:custGeom>
              <a:avLst/>
              <a:gdLst>
                <a:gd name="T0" fmla="*/ 17 w 35"/>
                <a:gd name="T1" fmla="*/ 4 h 35"/>
                <a:gd name="T2" fmla="*/ 31 w 35"/>
                <a:gd name="T3" fmla="*/ 18 h 35"/>
                <a:gd name="T4" fmla="*/ 17 w 35"/>
                <a:gd name="T5" fmla="*/ 31 h 35"/>
                <a:gd name="T6" fmla="*/ 4 w 35"/>
                <a:gd name="T7" fmla="*/ 18 h 35"/>
                <a:gd name="T8" fmla="*/ 17 w 35"/>
                <a:gd name="T9" fmla="*/ 4 h 35"/>
                <a:gd name="T10" fmla="*/ 17 w 35"/>
                <a:gd name="T11" fmla="*/ 0 h 35"/>
                <a:gd name="T12" fmla="*/ 0 w 35"/>
                <a:gd name="T13" fmla="*/ 18 h 35"/>
                <a:gd name="T14" fmla="*/ 17 w 35"/>
                <a:gd name="T15" fmla="*/ 35 h 35"/>
                <a:gd name="T16" fmla="*/ 35 w 35"/>
                <a:gd name="T17" fmla="*/ 18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8"/>
                  </a:cubicBezTo>
                  <a:cubicBezTo>
                    <a:pt x="31" y="25"/>
                    <a:pt x="25" y="31"/>
                    <a:pt x="17" y="31"/>
                  </a:cubicBezTo>
                  <a:cubicBezTo>
                    <a:pt x="10" y="31"/>
                    <a:pt x="4" y="25"/>
                    <a:pt x="4" y="18"/>
                  </a:cubicBezTo>
                  <a:cubicBezTo>
                    <a:pt x="4" y="10"/>
                    <a:pt x="10" y="4"/>
                    <a:pt x="17" y="4"/>
                  </a:cubicBezTo>
                  <a:moveTo>
                    <a:pt x="17" y="0"/>
                  </a:moveTo>
                  <a:cubicBezTo>
                    <a:pt x="8" y="0"/>
                    <a:pt x="0" y="8"/>
                    <a:pt x="0" y="18"/>
                  </a:cubicBezTo>
                  <a:cubicBezTo>
                    <a:pt x="0" y="27"/>
                    <a:pt x="8" y="35"/>
                    <a:pt x="17" y="35"/>
                  </a:cubicBezTo>
                  <a:cubicBezTo>
                    <a:pt x="27" y="35"/>
                    <a:pt x="35" y="27"/>
                    <a:pt x="35" y="18"/>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185"/>
            <p:cNvSpPr>
              <a:spLocks noEditPoints="1"/>
            </p:cNvSpPr>
            <p:nvPr/>
          </p:nvSpPr>
          <p:spPr bwMode="auto">
            <a:xfrm rot="14400000">
              <a:off x="9939646" y="2086339"/>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186"/>
            <p:cNvSpPr>
              <a:spLocks noEditPoints="1"/>
            </p:cNvSpPr>
            <p:nvPr/>
          </p:nvSpPr>
          <p:spPr bwMode="auto">
            <a:xfrm rot="14400000">
              <a:off x="9551352" y="141492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187"/>
            <p:cNvSpPr>
              <a:spLocks noEditPoints="1"/>
            </p:cNvSpPr>
            <p:nvPr/>
          </p:nvSpPr>
          <p:spPr bwMode="auto">
            <a:xfrm rot="14400000">
              <a:off x="8776717" y="75471"/>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88"/>
            <p:cNvSpPr>
              <a:spLocks noEditPoints="1"/>
            </p:cNvSpPr>
            <p:nvPr/>
          </p:nvSpPr>
          <p:spPr bwMode="auto">
            <a:xfrm rot="14400000">
              <a:off x="8389726" y="-595946"/>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89"/>
            <p:cNvSpPr>
              <a:spLocks noEditPoints="1"/>
            </p:cNvSpPr>
            <p:nvPr/>
          </p:nvSpPr>
          <p:spPr bwMode="auto">
            <a:xfrm rot="14400000">
              <a:off x="7616718" y="-1933707"/>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90"/>
            <p:cNvSpPr>
              <a:spLocks noEditPoints="1"/>
            </p:cNvSpPr>
            <p:nvPr/>
          </p:nvSpPr>
          <p:spPr bwMode="auto">
            <a:xfrm rot="14400000">
              <a:off x="7228750" y="-2605687"/>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191"/>
            <p:cNvSpPr>
              <a:spLocks noEditPoints="1"/>
            </p:cNvSpPr>
            <p:nvPr/>
          </p:nvSpPr>
          <p:spPr bwMode="auto">
            <a:xfrm rot="14400000">
              <a:off x="6457696" y="-3944575"/>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192"/>
            <p:cNvSpPr>
              <a:spLocks noEditPoints="1"/>
            </p:cNvSpPr>
            <p:nvPr/>
          </p:nvSpPr>
          <p:spPr bwMode="auto">
            <a:xfrm rot="14400000">
              <a:off x="6068751" y="-461486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193"/>
            <p:cNvSpPr>
              <a:spLocks noEditPoints="1"/>
            </p:cNvSpPr>
            <p:nvPr/>
          </p:nvSpPr>
          <p:spPr bwMode="auto">
            <a:xfrm rot="14400000">
              <a:off x="5294767" y="-595544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194"/>
            <p:cNvSpPr>
              <a:spLocks noEditPoints="1"/>
            </p:cNvSpPr>
            <p:nvPr/>
          </p:nvSpPr>
          <p:spPr bwMode="auto">
            <a:xfrm rot="14400000">
              <a:off x="4908752" y="-6626297"/>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95"/>
            <p:cNvSpPr>
              <a:spLocks noEditPoints="1"/>
            </p:cNvSpPr>
            <p:nvPr/>
          </p:nvSpPr>
          <p:spPr bwMode="auto">
            <a:xfrm rot="14400000">
              <a:off x="11097022" y="274688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96"/>
            <p:cNvSpPr>
              <a:spLocks noEditPoints="1"/>
            </p:cNvSpPr>
            <p:nvPr/>
          </p:nvSpPr>
          <p:spPr bwMode="auto">
            <a:xfrm rot="14400000">
              <a:off x="10711983" y="207659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197"/>
            <p:cNvSpPr>
              <a:spLocks noEditPoints="1"/>
            </p:cNvSpPr>
            <p:nvPr/>
          </p:nvSpPr>
          <p:spPr bwMode="auto">
            <a:xfrm rot="14400000">
              <a:off x="9937023" y="73770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198"/>
            <p:cNvSpPr>
              <a:spLocks noEditPoints="1"/>
            </p:cNvSpPr>
            <p:nvPr/>
          </p:nvSpPr>
          <p:spPr bwMode="auto">
            <a:xfrm rot="14400000">
              <a:off x="9549054" y="657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199"/>
            <p:cNvSpPr>
              <a:spLocks noEditPoints="1"/>
            </p:cNvSpPr>
            <p:nvPr/>
          </p:nvSpPr>
          <p:spPr bwMode="auto">
            <a:xfrm rot="14400000">
              <a:off x="8777023" y="-127372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200"/>
            <p:cNvSpPr>
              <a:spLocks noEditPoints="1"/>
            </p:cNvSpPr>
            <p:nvPr/>
          </p:nvSpPr>
          <p:spPr bwMode="auto">
            <a:xfrm rot="14400000">
              <a:off x="8389381" y="-1944017"/>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201"/>
            <p:cNvSpPr>
              <a:spLocks noEditPoints="1"/>
            </p:cNvSpPr>
            <p:nvPr/>
          </p:nvSpPr>
          <p:spPr bwMode="auto">
            <a:xfrm rot="14400000">
              <a:off x="7615398" y="-3284596"/>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202"/>
            <p:cNvSpPr>
              <a:spLocks noEditPoints="1"/>
            </p:cNvSpPr>
            <p:nvPr/>
          </p:nvSpPr>
          <p:spPr bwMode="auto">
            <a:xfrm rot="14400000">
              <a:off x="7229056" y="-395488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203"/>
            <p:cNvSpPr>
              <a:spLocks noEditPoints="1"/>
            </p:cNvSpPr>
            <p:nvPr/>
          </p:nvSpPr>
          <p:spPr bwMode="auto">
            <a:xfrm rot="14400000">
              <a:off x="6454422" y="-5294337"/>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204"/>
            <p:cNvSpPr>
              <a:spLocks noEditPoints="1"/>
            </p:cNvSpPr>
            <p:nvPr/>
          </p:nvSpPr>
          <p:spPr bwMode="auto">
            <a:xfrm rot="14400000">
              <a:off x="6067430" y="-59657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204"/>
            <p:cNvSpPr>
              <a:spLocks noEditPoints="1"/>
            </p:cNvSpPr>
            <p:nvPr/>
          </p:nvSpPr>
          <p:spPr bwMode="auto">
            <a:xfrm rot="14400000">
              <a:off x="11096446" y="1418461"/>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205"/>
            <p:cNvSpPr>
              <a:spLocks noEditPoints="1"/>
            </p:cNvSpPr>
            <p:nvPr/>
          </p:nvSpPr>
          <p:spPr bwMode="auto">
            <a:xfrm rot="14400000">
              <a:off x="10708152" y="747043"/>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206"/>
            <p:cNvSpPr>
              <a:spLocks noEditPoints="1"/>
            </p:cNvSpPr>
            <p:nvPr/>
          </p:nvSpPr>
          <p:spPr bwMode="auto">
            <a:xfrm rot="14400000">
              <a:off x="9933517" y="-592408"/>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207"/>
            <p:cNvSpPr>
              <a:spLocks noEditPoints="1"/>
            </p:cNvSpPr>
            <p:nvPr/>
          </p:nvSpPr>
          <p:spPr bwMode="auto">
            <a:xfrm rot="14400000">
              <a:off x="9546526" y="-1263825"/>
              <a:ext cx="106756"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208"/>
            <p:cNvSpPr>
              <a:spLocks noEditPoints="1"/>
            </p:cNvSpPr>
            <p:nvPr/>
          </p:nvSpPr>
          <p:spPr bwMode="auto">
            <a:xfrm rot="14400000">
              <a:off x="8773518" y="-2601585"/>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209"/>
            <p:cNvSpPr>
              <a:spLocks noEditPoints="1"/>
            </p:cNvSpPr>
            <p:nvPr/>
          </p:nvSpPr>
          <p:spPr bwMode="auto">
            <a:xfrm rot="14400000">
              <a:off x="8385550" y="-3273566"/>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210"/>
            <p:cNvSpPr>
              <a:spLocks noEditPoints="1"/>
            </p:cNvSpPr>
            <p:nvPr/>
          </p:nvSpPr>
          <p:spPr bwMode="auto">
            <a:xfrm rot="14400000">
              <a:off x="7614496" y="-4612454"/>
              <a:ext cx="104153"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211"/>
            <p:cNvSpPr>
              <a:spLocks noEditPoints="1"/>
            </p:cNvSpPr>
            <p:nvPr/>
          </p:nvSpPr>
          <p:spPr bwMode="auto">
            <a:xfrm rot="14400000">
              <a:off x="7225551" y="-5282743"/>
              <a:ext cx="108059" cy="105455"/>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212"/>
            <p:cNvSpPr>
              <a:spLocks noEditPoints="1"/>
            </p:cNvSpPr>
            <p:nvPr/>
          </p:nvSpPr>
          <p:spPr bwMode="auto">
            <a:xfrm rot="14400000">
              <a:off x="6451567" y="-6623323"/>
              <a:ext cx="108059" cy="105455"/>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213"/>
            <p:cNvSpPr>
              <a:spLocks noEditPoints="1"/>
            </p:cNvSpPr>
            <p:nvPr/>
          </p:nvSpPr>
          <p:spPr bwMode="auto">
            <a:xfrm rot="14400000">
              <a:off x="6065552" y="-7294176"/>
              <a:ext cx="105455" cy="105455"/>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214"/>
            <p:cNvSpPr>
              <a:spLocks noEditPoints="1"/>
            </p:cNvSpPr>
            <p:nvPr/>
          </p:nvSpPr>
          <p:spPr bwMode="auto">
            <a:xfrm rot="14400000">
              <a:off x="12253821" y="2079003"/>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215"/>
            <p:cNvSpPr>
              <a:spLocks noEditPoints="1"/>
            </p:cNvSpPr>
            <p:nvPr/>
          </p:nvSpPr>
          <p:spPr bwMode="auto">
            <a:xfrm rot="14400000">
              <a:off x="11868783" y="1408713"/>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216"/>
            <p:cNvSpPr>
              <a:spLocks noEditPoints="1"/>
            </p:cNvSpPr>
            <p:nvPr/>
          </p:nvSpPr>
          <p:spPr bwMode="auto">
            <a:xfrm rot="14400000">
              <a:off x="11093822" y="6982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217"/>
            <p:cNvSpPr>
              <a:spLocks noEditPoints="1"/>
            </p:cNvSpPr>
            <p:nvPr/>
          </p:nvSpPr>
          <p:spPr bwMode="auto">
            <a:xfrm rot="14400000">
              <a:off x="10705854" y="-602155"/>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218"/>
            <p:cNvSpPr>
              <a:spLocks noEditPoints="1"/>
            </p:cNvSpPr>
            <p:nvPr/>
          </p:nvSpPr>
          <p:spPr bwMode="auto">
            <a:xfrm rot="14400000">
              <a:off x="9933823" y="-1941607"/>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219"/>
            <p:cNvSpPr>
              <a:spLocks noEditPoints="1"/>
            </p:cNvSpPr>
            <p:nvPr/>
          </p:nvSpPr>
          <p:spPr bwMode="auto">
            <a:xfrm rot="14400000">
              <a:off x="9546181" y="-2611896"/>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220"/>
            <p:cNvSpPr>
              <a:spLocks noEditPoints="1"/>
            </p:cNvSpPr>
            <p:nvPr/>
          </p:nvSpPr>
          <p:spPr bwMode="auto">
            <a:xfrm rot="14400000">
              <a:off x="8772197" y="-395247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221"/>
            <p:cNvSpPr>
              <a:spLocks noEditPoints="1"/>
            </p:cNvSpPr>
            <p:nvPr/>
          </p:nvSpPr>
          <p:spPr bwMode="auto">
            <a:xfrm rot="14400000">
              <a:off x="8385856" y="-462276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222"/>
            <p:cNvSpPr>
              <a:spLocks noEditPoints="1"/>
            </p:cNvSpPr>
            <p:nvPr/>
          </p:nvSpPr>
          <p:spPr bwMode="auto">
            <a:xfrm rot="14400000">
              <a:off x="7611221" y="-596221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223"/>
            <p:cNvSpPr>
              <a:spLocks noEditPoints="1"/>
            </p:cNvSpPr>
            <p:nvPr/>
          </p:nvSpPr>
          <p:spPr bwMode="auto">
            <a:xfrm rot="14400000">
              <a:off x="7224230" y="-6633633"/>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rot="14400000">
              <a:off x="12253808" y="75090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225"/>
            <p:cNvSpPr>
              <a:spLocks noEditPoints="1"/>
            </p:cNvSpPr>
            <p:nvPr/>
          </p:nvSpPr>
          <p:spPr bwMode="auto">
            <a:xfrm rot="14400000">
              <a:off x="11865514" y="79491"/>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226"/>
            <p:cNvSpPr>
              <a:spLocks noEditPoints="1"/>
            </p:cNvSpPr>
            <p:nvPr/>
          </p:nvSpPr>
          <p:spPr bwMode="auto">
            <a:xfrm rot="14400000">
              <a:off x="11090880" y="-125996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227"/>
            <p:cNvSpPr>
              <a:spLocks noEditPoints="1"/>
            </p:cNvSpPr>
            <p:nvPr/>
          </p:nvSpPr>
          <p:spPr bwMode="auto">
            <a:xfrm rot="14400000">
              <a:off x="10703888" y="-1931377"/>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228"/>
            <p:cNvSpPr>
              <a:spLocks noEditPoints="1"/>
            </p:cNvSpPr>
            <p:nvPr/>
          </p:nvSpPr>
          <p:spPr bwMode="auto">
            <a:xfrm rot="14400000">
              <a:off x="9930881" y="-3269138"/>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229"/>
            <p:cNvSpPr>
              <a:spLocks noEditPoints="1"/>
            </p:cNvSpPr>
            <p:nvPr/>
          </p:nvSpPr>
          <p:spPr bwMode="auto">
            <a:xfrm rot="14400000">
              <a:off x="9542912" y="-3941118"/>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230"/>
            <p:cNvSpPr>
              <a:spLocks noEditPoints="1"/>
            </p:cNvSpPr>
            <p:nvPr/>
          </p:nvSpPr>
          <p:spPr bwMode="auto">
            <a:xfrm rot="14400000">
              <a:off x="8771858" y="-5280006"/>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231"/>
            <p:cNvSpPr>
              <a:spLocks noEditPoints="1"/>
            </p:cNvSpPr>
            <p:nvPr/>
          </p:nvSpPr>
          <p:spPr bwMode="auto">
            <a:xfrm rot="14400000">
              <a:off x="8382913" y="-595029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232"/>
            <p:cNvSpPr>
              <a:spLocks noEditPoints="1"/>
            </p:cNvSpPr>
            <p:nvPr/>
          </p:nvSpPr>
          <p:spPr bwMode="auto">
            <a:xfrm rot="14400000">
              <a:off x="7608929" y="-7290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233"/>
            <p:cNvSpPr>
              <a:spLocks noEditPoints="1"/>
            </p:cNvSpPr>
            <p:nvPr/>
          </p:nvSpPr>
          <p:spPr bwMode="auto">
            <a:xfrm rot="14400000">
              <a:off x="7222914" y="-796172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234"/>
            <p:cNvSpPr>
              <a:spLocks noEditPoints="1"/>
            </p:cNvSpPr>
            <p:nvPr/>
          </p:nvSpPr>
          <p:spPr bwMode="auto">
            <a:xfrm rot="14400000">
              <a:off x="13410621" y="141112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rot="14400000">
              <a:off x="13025582" y="740835"/>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236"/>
            <p:cNvSpPr>
              <a:spLocks noEditPoints="1"/>
            </p:cNvSpPr>
            <p:nvPr/>
          </p:nvSpPr>
          <p:spPr bwMode="auto">
            <a:xfrm rot="14400000">
              <a:off x="12250622" y="-59805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237"/>
            <p:cNvSpPr>
              <a:spLocks noEditPoints="1"/>
            </p:cNvSpPr>
            <p:nvPr/>
          </p:nvSpPr>
          <p:spPr bwMode="auto">
            <a:xfrm rot="14400000">
              <a:off x="11862653" y="-1270034"/>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rot="14400000">
              <a:off x="11090623" y="-2609485"/>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239"/>
            <p:cNvSpPr>
              <a:spLocks noEditPoints="1"/>
            </p:cNvSpPr>
            <p:nvPr/>
          </p:nvSpPr>
          <p:spPr bwMode="auto">
            <a:xfrm rot="14400000">
              <a:off x="10702980" y="-3279774"/>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240"/>
            <p:cNvSpPr>
              <a:spLocks noEditPoints="1"/>
            </p:cNvSpPr>
            <p:nvPr/>
          </p:nvSpPr>
          <p:spPr bwMode="auto">
            <a:xfrm rot="14400000">
              <a:off x="9928996" y="-4620354"/>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rot="14400000">
              <a:off x="9542655" y="-529064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242"/>
            <p:cNvSpPr>
              <a:spLocks noEditPoints="1"/>
            </p:cNvSpPr>
            <p:nvPr/>
          </p:nvSpPr>
          <p:spPr bwMode="auto">
            <a:xfrm rot="14400000">
              <a:off x="8768021" y="-6630095"/>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243"/>
            <p:cNvSpPr>
              <a:spLocks noEditPoints="1"/>
            </p:cNvSpPr>
            <p:nvPr/>
          </p:nvSpPr>
          <p:spPr bwMode="auto">
            <a:xfrm rot="14400000">
              <a:off x="8381029" y="-730151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244"/>
            <p:cNvSpPr>
              <a:spLocks noEditPoints="1"/>
            </p:cNvSpPr>
            <p:nvPr/>
          </p:nvSpPr>
          <p:spPr bwMode="auto">
            <a:xfrm rot="14400000">
              <a:off x="13410608" y="8303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245"/>
            <p:cNvSpPr>
              <a:spLocks noEditPoints="1"/>
            </p:cNvSpPr>
            <p:nvPr/>
          </p:nvSpPr>
          <p:spPr bwMode="auto">
            <a:xfrm rot="14400000">
              <a:off x="13022313" y="-588388"/>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246"/>
            <p:cNvSpPr>
              <a:spLocks noEditPoints="1"/>
            </p:cNvSpPr>
            <p:nvPr/>
          </p:nvSpPr>
          <p:spPr bwMode="auto">
            <a:xfrm rot="14400000">
              <a:off x="12247679" y="-192783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247"/>
            <p:cNvSpPr>
              <a:spLocks noEditPoints="1"/>
            </p:cNvSpPr>
            <p:nvPr/>
          </p:nvSpPr>
          <p:spPr bwMode="auto">
            <a:xfrm rot="14400000">
              <a:off x="11860687" y="-2599256"/>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248"/>
            <p:cNvSpPr>
              <a:spLocks noEditPoints="1"/>
            </p:cNvSpPr>
            <p:nvPr/>
          </p:nvSpPr>
          <p:spPr bwMode="auto">
            <a:xfrm rot="14400000">
              <a:off x="11087680" y="-3937016"/>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249"/>
            <p:cNvSpPr>
              <a:spLocks noEditPoints="1"/>
            </p:cNvSpPr>
            <p:nvPr/>
          </p:nvSpPr>
          <p:spPr bwMode="auto">
            <a:xfrm rot="14400000">
              <a:off x="10699712" y="-460899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250"/>
            <p:cNvSpPr>
              <a:spLocks noEditPoints="1"/>
            </p:cNvSpPr>
            <p:nvPr/>
          </p:nvSpPr>
          <p:spPr bwMode="auto">
            <a:xfrm rot="14400000">
              <a:off x="9928657" y="-594788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251"/>
            <p:cNvSpPr>
              <a:spLocks noEditPoints="1"/>
            </p:cNvSpPr>
            <p:nvPr/>
          </p:nvSpPr>
          <p:spPr bwMode="auto">
            <a:xfrm rot="14400000">
              <a:off x="9539713" y="-661817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252"/>
            <p:cNvSpPr>
              <a:spLocks noEditPoints="1"/>
            </p:cNvSpPr>
            <p:nvPr/>
          </p:nvSpPr>
          <p:spPr bwMode="auto">
            <a:xfrm rot="14400000">
              <a:off x="8765729" y="-7958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253"/>
            <p:cNvSpPr>
              <a:spLocks noEditPoints="1"/>
            </p:cNvSpPr>
            <p:nvPr/>
          </p:nvSpPr>
          <p:spPr bwMode="auto">
            <a:xfrm rot="14400000">
              <a:off x="8379713" y="-8629607"/>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254"/>
            <p:cNvSpPr>
              <a:spLocks noEditPoints="1"/>
            </p:cNvSpPr>
            <p:nvPr/>
          </p:nvSpPr>
          <p:spPr bwMode="auto">
            <a:xfrm rot="14400000">
              <a:off x="14567420" y="743246"/>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255"/>
            <p:cNvSpPr>
              <a:spLocks noEditPoints="1"/>
            </p:cNvSpPr>
            <p:nvPr/>
          </p:nvSpPr>
          <p:spPr bwMode="auto">
            <a:xfrm rot="14400000">
              <a:off x="14182381" y="72957"/>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256"/>
            <p:cNvSpPr>
              <a:spLocks noEditPoints="1"/>
            </p:cNvSpPr>
            <p:nvPr/>
          </p:nvSpPr>
          <p:spPr bwMode="auto">
            <a:xfrm rot="14400000">
              <a:off x="13407421" y="-1265931"/>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257"/>
            <p:cNvSpPr>
              <a:spLocks noEditPoints="1"/>
            </p:cNvSpPr>
            <p:nvPr/>
          </p:nvSpPr>
          <p:spPr bwMode="auto">
            <a:xfrm rot="14400000">
              <a:off x="13019453" y="-1937912"/>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258"/>
            <p:cNvSpPr>
              <a:spLocks noEditPoints="1"/>
            </p:cNvSpPr>
            <p:nvPr/>
          </p:nvSpPr>
          <p:spPr bwMode="auto">
            <a:xfrm rot="14400000">
              <a:off x="12247422" y="-3277363"/>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259"/>
            <p:cNvSpPr>
              <a:spLocks noEditPoints="1"/>
            </p:cNvSpPr>
            <p:nvPr/>
          </p:nvSpPr>
          <p:spPr bwMode="auto">
            <a:xfrm rot="14400000">
              <a:off x="11859780" y="-3947653"/>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260"/>
            <p:cNvSpPr>
              <a:spLocks noEditPoints="1"/>
            </p:cNvSpPr>
            <p:nvPr/>
          </p:nvSpPr>
          <p:spPr bwMode="auto">
            <a:xfrm rot="14400000">
              <a:off x="11085796" y="-5288232"/>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261"/>
            <p:cNvSpPr>
              <a:spLocks noEditPoints="1"/>
            </p:cNvSpPr>
            <p:nvPr/>
          </p:nvSpPr>
          <p:spPr bwMode="auto">
            <a:xfrm rot="14400000">
              <a:off x="10699455" y="-5958521"/>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262"/>
            <p:cNvSpPr>
              <a:spLocks noEditPoints="1"/>
            </p:cNvSpPr>
            <p:nvPr/>
          </p:nvSpPr>
          <p:spPr bwMode="auto">
            <a:xfrm rot="14400000">
              <a:off x="9924820" y="-7297973"/>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263"/>
            <p:cNvSpPr>
              <a:spLocks noEditPoints="1"/>
            </p:cNvSpPr>
            <p:nvPr/>
          </p:nvSpPr>
          <p:spPr bwMode="auto">
            <a:xfrm rot="14400000">
              <a:off x="9537828" y="-796939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264"/>
            <p:cNvSpPr>
              <a:spLocks noEditPoints="1"/>
            </p:cNvSpPr>
            <p:nvPr/>
          </p:nvSpPr>
          <p:spPr bwMode="auto">
            <a:xfrm rot="14400000">
              <a:off x="14567407" y="-584848"/>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265"/>
            <p:cNvSpPr>
              <a:spLocks noEditPoints="1"/>
            </p:cNvSpPr>
            <p:nvPr/>
          </p:nvSpPr>
          <p:spPr bwMode="auto">
            <a:xfrm rot="14400000">
              <a:off x="14179113" y="-1256266"/>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266"/>
            <p:cNvSpPr>
              <a:spLocks noEditPoints="1"/>
            </p:cNvSpPr>
            <p:nvPr/>
          </p:nvSpPr>
          <p:spPr bwMode="auto">
            <a:xfrm rot="14400000">
              <a:off x="13404478" y="-2595717"/>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267"/>
            <p:cNvSpPr>
              <a:spLocks noEditPoints="1"/>
            </p:cNvSpPr>
            <p:nvPr/>
          </p:nvSpPr>
          <p:spPr bwMode="auto">
            <a:xfrm rot="14400000">
              <a:off x="13017487" y="-3267134"/>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268"/>
            <p:cNvSpPr>
              <a:spLocks noEditPoints="1"/>
            </p:cNvSpPr>
            <p:nvPr/>
          </p:nvSpPr>
          <p:spPr bwMode="auto">
            <a:xfrm rot="14400000">
              <a:off x="12244479" y="-4604894"/>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269"/>
            <p:cNvSpPr>
              <a:spLocks noEditPoints="1"/>
            </p:cNvSpPr>
            <p:nvPr/>
          </p:nvSpPr>
          <p:spPr bwMode="auto">
            <a:xfrm rot="14400000">
              <a:off x="11856511" y="-5276875"/>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270"/>
            <p:cNvSpPr>
              <a:spLocks noEditPoints="1"/>
            </p:cNvSpPr>
            <p:nvPr/>
          </p:nvSpPr>
          <p:spPr bwMode="auto">
            <a:xfrm rot="14400000">
              <a:off x="11085457" y="-6615763"/>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271"/>
            <p:cNvSpPr>
              <a:spLocks noEditPoints="1"/>
            </p:cNvSpPr>
            <p:nvPr/>
          </p:nvSpPr>
          <p:spPr bwMode="auto">
            <a:xfrm rot="14400000">
              <a:off x="10696512" y="-728605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272"/>
            <p:cNvSpPr>
              <a:spLocks noEditPoints="1"/>
            </p:cNvSpPr>
            <p:nvPr/>
          </p:nvSpPr>
          <p:spPr bwMode="auto">
            <a:xfrm rot="14400000">
              <a:off x="9922528" y="-8626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273"/>
            <p:cNvSpPr>
              <a:spLocks noEditPoints="1"/>
            </p:cNvSpPr>
            <p:nvPr/>
          </p:nvSpPr>
          <p:spPr bwMode="auto">
            <a:xfrm rot="14400000">
              <a:off x="9536513" y="-9297485"/>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274"/>
            <p:cNvSpPr>
              <a:spLocks noEditPoints="1"/>
            </p:cNvSpPr>
            <p:nvPr/>
          </p:nvSpPr>
          <p:spPr bwMode="auto">
            <a:xfrm rot="14400000">
              <a:off x="15724219" y="75368"/>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275"/>
            <p:cNvSpPr>
              <a:spLocks noEditPoints="1"/>
            </p:cNvSpPr>
            <p:nvPr/>
          </p:nvSpPr>
          <p:spPr bwMode="auto">
            <a:xfrm rot="14400000">
              <a:off x="15339181" y="-594922"/>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276"/>
            <p:cNvSpPr>
              <a:spLocks noEditPoints="1"/>
            </p:cNvSpPr>
            <p:nvPr/>
          </p:nvSpPr>
          <p:spPr bwMode="auto">
            <a:xfrm rot="14400000">
              <a:off x="14564220" y="-193381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277"/>
            <p:cNvSpPr>
              <a:spLocks noEditPoints="1"/>
            </p:cNvSpPr>
            <p:nvPr/>
          </p:nvSpPr>
          <p:spPr bwMode="auto">
            <a:xfrm rot="14400000">
              <a:off x="14176252" y="-2605790"/>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278"/>
            <p:cNvSpPr>
              <a:spLocks noEditPoints="1"/>
            </p:cNvSpPr>
            <p:nvPr/>
          </p:nvSpPr>
          <p:spPr bwMode="auto">
            <a:xfrm rot="14400000">
              <a:off x="13404221" y="-3945242"/>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279"/>
            <p:cNvSpPr>
              <a:spLocks noEditPoints="1"/>
            </p:cNvSpPr>
            <p:nvPr/>
          </p:nvSpPr>
          <p:spPr bwMode="auto">
            <a:xfrm rot="14400000">
              <a:off x="13016579" y="-4615531"/>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280"/>
            <p:cNvSpPr>
              <a:spLocks noEditPoints="1"/>
            </p:cNvSpPr>
            <p:nvPr/>
          </p:nvSpPr>
          <p:spPr bwMode="auto">
            <a:xfrm rot="14400000">
              <a:off x="12242595" y="-5956110"/>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281"/>
            <p:cNvSpPr>
              <a:spLocks noEditPoints="1"/>
            </p:cNvSpPr>
            <p:nvPr/>
          </p:nvSpPr>
          <p:spPr bwMode="auto">
            <a:xfrm rot="14400000">
              <a:off x="11856254" y="-662640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282"/>
            <p:cNvSpPr>
              <a:spLocks noEditPoints="1"/>
            </p:cNvSpPr>
            <p:nvPr/>
          </p:nvSpPr>
          <p:spPr bwMode="auto">
            <a:xfrm rot="14400000">
              <a:off x="11081619" y="-7965852"/>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283"/>
            <p:cNvSpPr>
              <a:spLocks noEditPoints="1"/>
            </p:cNvSpPr>
            <p:nvPr/>
          </p:nvSpPr>
          <p:spPr bwMode="auto">
            <a:xfrm rot="14400000">
              <a:off x="10694628" y="-8637268"/>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284"/>
            <p:cNvSpPr>
              <a:spLocks noEditPoints="1"/>
            </p:cNvSpPr>
            <p:nvPr/>
          </p:nvSpPr>
          <p:spPr bwMode="auto">
            <a:xfrm rot="14400000">
              <a:off x="15724206" y="-1252727"/>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285"/>
            <p:cNvSpPr>
              <a:spLocks noEditPoints="1"/>
            </p:cNvSpPr>
            <p:nvPr/>
          </p:nvSpPr>
          <p:spPr bwMode="auto">
            <a:xfrm rot="14400000">
              <a:off x="15335912" y="-192414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286"/>
            <p:cNvSpPr>
              <a:spLocks noEditPoints="1"/>
            </p:cNvSpPr>
            <p:nvPr/>
          </p:nvSpPr>
          <p:spPr bwMode="auto">
            <a:xfrm rot="14400000">
              <a:off x="14561278" y="-3263596"/>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287"/>
            <p:cNvSpPr>
              <a:spLocks noEditPoints="1"/>
            </p:cNvSpPr>
            <p:nvPr/>
          </p:nvSpPr>
          <p:spPr bwMode="auto">
            <a:xfrm rot="14400000">
              <a:off x="14174286" y="-3935012"/>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288"/>
            <p:cNvSpPr>
              <a:spLocks noEditPoints="1"/>
            </p:cNvSpPr>
            <p:nvPr/>
          </p:nvSpPr>
          <p:spPr bwMode="auto">
            <a:xfrm rot="14400000">
              <a:off x="13401278" y="-5272773"/>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289"/>
            <p:cNvSpPr>
              <a:spLocks noEditPoints="1"/>
            </p:cNvSpPr>
            <p:nvPr/>
          </p:nvSpPr>
          <p:spPr bwMode="auto">
            <a:xfrm rot="14400000">
              <a:off x="13013310" y="-594475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290"/>
            <p:cNvSpPr>
              <a:spLocks noEditPoints="1"/>
            </p:cNvSpPr>
            <p:nvPr/>
          </p:nvSpPr>
          <p:spPr bwMode="auto">
            <a:xfrm rot="14400000">
              <a:off x="12242256" y="-7283642"/>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291"/>
            <p:cNvSpPr>
              <a:spLocks noEditPoints="1"/>
            </p:cNvSpPr>
            <p:nvPr/>
          </p:nvSpPr>
          <p:spPr bwMode="auto">
            <a:xfrm rot="14400000">
              <a:off x="11853311" y="-795393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292"/>
            <p:cNvSpPr>
              <a:spLocks noEditPoints="1"/>
            </p:cNvSpPr>
            <p:nvPr/>
          </p:nvSpPr>
          <p:spPr bwMode="auto">
            <a:xfrm rot="14400000">
              <a:off x="11079327" y="-9294510"/>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293"/>
            <p:cNvSpPr>
              <a:spLocks noEditPoints="1"/>
            </p:cNvSpPr>
            <p:nvPr/>
          </p:nvSpPr>
          <p:spPr bwMode="auto">
            <a:xfrm rot="14400000">
              <a:off x="10693312" y="-9965364"/>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294"/>
            <p:cNvSpPr>
              <a:spLocks noEditPoints="1"/>
            </p:cNvSpPr>
            <p:nvPr/>
          </p:nvSpPr>
          <p:spPr bwMode="auto">
            <a:xfrm rot="14400000">
              <a:off x="16881019" y="-592511"/>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295"/>
            <p:cNvSpPr>
              <a:spLocks noEditPoints="1"/>
            </p:cNvSpPr>
            <p:nvPr/>
          </p:nvSpPr>
          <p:spPr bwMode="auto">
            <a:xfrm rot="14400000">
              <a:off x="16495980" y="-1262800"/>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296"/>
            <p:cNvSpPr>
              <a:spLocks noEditPoints="1"/>
            </p:cNvSpPr>
            <p:nvPr/>
          </p:nvSpPr>
          <p:spPr bwMode="auto">
            <a:xfrm rot="14400000">
              <a:off x="15721019" y="-260168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297"/>
            <p:cNvSpPr>
              <a:spLocks noEditPoints="1"/>
            </p:cNvSpPr>
            <p:nvPr/>
          </p:nvSpPr>
          <p:spPr bwMode="auto">
            <a:xfrm rot="14400000">
              <a:off x="15333051" y="-327366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298"/>
            <p:cNvSpPr>
              <a:spLocks noEditPoints="1"/>
            </p:cNvSpPr>
            <p:nvPr/>
          </p:nvSpPr>
          <p:spPr bwMode="auto">
            <a:xfrm rot="14400000">
              <a:off x="14561021" y="-4613120"/>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299"/>
            <p:cNvSpPr>
              <a:spLocks noEditPoints="1"/>
            </p:cNvSpPr>
            <p:nvPr/>
          </p:nvSpPr>
          <p:spPr bwMode="auto">
            <a:xfrm rot="14400000">
              <a:off x="14173378" y="-5283409"/>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300"/>
            <p:cNvSpPr>
              <a:spLocks noEditPoints="1"/>
            </p:cNvSpPr>
            <p:nvPr/>
          </p:nvSpPr>
          <p:spPr bwMode="auto">
            <a:xfrm rot="14400000">
              <a:off x="13399394" y="-6623989"/>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301"/>
            <p:cNvSpPr>
              <a:spLocks noEditPoints="1"/>
            </p:cNvSpPr>
            <p:nvPr/>
          </p:nvSpPr>
          <p:spPr bwMode="auto">
            <a:xfrm rot="14400000">
              <a:off x="13013053" y="-729427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302"/>
            <p:cNvSpPr>
              <a:spLocks noEditPoints="1"/>
            </p:cNvSpPr>
            <p:nvPr/>
          </p:nvSpPr>
          <p:spPr bwMode="auto">
            <a:xfrm rot="14400000">
              <a:off x="12238418" y="-8633730"/>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303"/>
            <p:cNvSpPr>
              <a:spLocks noEditPoints="1"/>
            </p:cNvSpPr>
            <p:nvPr/>
          </p:nvSpPr>
          <p:spPr bwMode="auto">
            <a:xfrm rot="14400000">
              <a:off x="11851427" y="-930514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304"/>
            <p:cNvSpPr>
              <a:spLocks noEditPoints="1"/>
            </p:cNvSpPr>
            <p:nvPr/>
          </p:nvSpPr>
          <p:spPr bwMode="auto">
            <a:xfrm rot="14400000">
              <a:off x="16881005" y="-1920605"/>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305"/>
            <p:cNvSpPr>
              <a:spLocks noEditPoints="1"/>
            </p:cNvSpPr>
            <p:nvPr/>
          </p:nvSpPr>
          <p:spPr bwMode="auto">
            <a:xfrm rot="14400000">
              <a:off x="16492711" y="-2592023"/>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6" y="34"/>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306"/>
            <p:cNvSpPr>
              <a:spLocks noEditPoints="1"/>
            </p:cNvSpPr>
            <p:nvPr/>
          </p:nvSpPr>
          <p:spPr bwMode="auto">
            <a:xfrm rot="14400000">
              <a:off x="15718077" y="-3931474"/>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307"/>
            <p:cNvSpPr>
              <a:spLocks noEditPoints="1"/>
            </p:cNvSpPr>
            <p:nvPr/>
          </p:nvSpPr>
          <p:spPr bwMode="auto">
            <a:xfrm rot="14400000">
              <a:off x="15331085" y="-4602891"/>
              <a:ext cx="106756"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308"/>
            <p:cNvSpPr>
              <a:spLocks noEditPoints="1"/>
            </p:cNvSpPr>
            <p:nvPr/>
          </p:nvSpPr>
          <p:spPr bwMode="auto">
            <a:xfrm rot="14400000">
              <a:off x="14558078" y="-5940651"/>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309"/>
            <p:cNvSpPr>
              <a:spLocks noEditPoints="1"/>
            </p:cNvSpPr>
            <p:nvPr/>
          </p:nvSpPr>
          <p:spPr bwMode="auto">
            <a:xfrm rot="14400000">
              <a:off x="14170109" y="-6612632"/>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310"/>
            <p:cNvSpPr>
              <a:spLocks noEditPoints="1"/>
            </p:cNvSpPr>
            <p:nvPr/>
          </p:nvSpPr>
          <p:spPr bwMode="auto">
            <a:xfrm rot="14400000">
              <a:off x="13399055" y="-7951520"/>
              <a:ext cx="104153"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7" y="0"/>
                    <a:pt x="0" y="8"/>
                    <a:pt x="0" y="17"/>
                  </a:cubicBezTo>
                  <a:cubicBezTo>
                    <a:pt x="0" y="27"/>
                    <a:pt x="7"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311"/>
            <p:cNvSpPr>
              <a:spLocks noEditPoints="1"/>
            </p:cNvSpPr>
            <p:nvPr/>
          </p:nvSpPr>
          <p:spPr bwMode="auto">
            <a:xfrm rot="14400000">
              <a:off x="13010110" y="-8621809"/>
              <a:ext cx="108059" cy="104153"/>
            </a:xfrm>
            <a:custGeom>
              <a:avLst/>
              <a:gdLst>
                <a:gd name="T0" fmla="*/ 18 w 35"/>
                <a:gd name="T1" fmla="*/ 4 h 34"/>
                <a:gd name="T2" fmla="*/ 31 w 35"/>
                <a:gd name="T3" fmla="*/ 17 h 34"/>
                <a:gd name="T4" fmla="*/ 18 w 35"/>
                <a:gd name="T5" fmla="*/ 30 h 34"/>
                <a:gd name="T6" fmla="*/ 4 w 35"/>
                <a:gd name="T7" fmla="*/ 17 h 34"/>
                <a:gd name="T8" fmla="*/ 18 w 35"/>
                <a:gd name="T9" fmla="*/ 4 h 34"/>
                <a:gd name="T10" fmla="*/ 18 w 35"/>
                <a:gd name="T11" fmla="*/ 0 h 34"/>
                <a:gd name="T12" fmla="*/ 0 w 35"/>
                <a:gd name="T13" fmla="*/ 17 h 34"/>
                <a:gd name="T14" fmla="*/ 18 w 35"/>
                <a:gd name="T15" fmla="*/ 34 h 34"/>
                <a:gd name="T16" fmla="*/ 35 w 35"/>
                <a:gd name="T17" fmla="*/ 17 h 34"/>
                <a:gd name="T18" fmla="*/ 18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8" y="4"/>
                  </a:moveTo>
                  <a:cubicBezTo>
                    <a:pt x="25" y="4"/>
                    <a:pt x="31" y="10"/>
                    <a:pt x="31" y="17"/>
                  </a:cubicBezTo>
                  <a:cubicBezTo>
                    <a:pt x="31" y="24"/>
                    <a:pt x="25" y="30"/>
                    <a:pt x="18" y="30"/>
                  </a:cubicBezTo>
                  <a:cubicBezTo>
                    <a:pt x="10" y="30"/>
                    <a:pt x="4" y="24"/>
                    <a:pt x="4" y="17"/>
                  </a:cubicBezTo>
                  <a:cubicBezTo>
                    <a:pt x="4" y="10"/>
                    <a:pt x="10" y="4"/>
                    <a:pt x="18" y="4"/>
                  </a:cubicBezTo>
                  <a:moveTo>
                    <a:pt x="18" y="0"/>
                  </a:moveTo>
                  <a:cubicBezTo>
                    <a:pt x="8" y="0"/>
                    <a:pt x="0" y="8"/>
                    <a:pt x="0" y="17"/>
                  </a:cubicBezTo>
                  <a:cubicBezTo>
                    <a:pt x="0" y="27"/>
                    <a:pt x="8" y="34"/>
                    <a:pt x="18" y="34"/>
                  </a:cubicBezTo>
                  <a:cubicBezTo>
                    <a:pt x="27" y="34"/>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312"/>
            <p:cNvSpPr>
              <a:spLocks noEditPoints="1"/>
            </p:cNvSpPr>
            <p:nvPr/>
          </p:nvSpPr>
          <p:spPr bwMode="auto">
            <a:xfrm rot="14400000">
              <a:off x="12236127" y="-9962389"/>
              <a:ext cx="108059" cy="104153"/>
            </a:xfrm>
            <a:custGeom>
              <a:avLst/>
              <a:gdLst>
                <a:gd name="T0" fmla="*/ 17 w 35"/>
                <a:gd name="T1" fmla="*/ 4 h 34"/>
                <a:gd name="T2" fmla="*/ 31 w 35"/>
                <a:gd name="T3" fmla="*/ 17 h 34"/>
                <a:gd name="T4" fmla="*/ 17 w 35"/>
                <a:gd name="T5" fmla="*/ 30 h 34"/>
                <a:gd name="T6" fmla="*/ 4 w 35"/>
                <a:gd name="T7" fmla="*/ 17 h 34"/>
                <a:gd name="T8" fmla="*/ 17 w 35"/>
                <a:gd name="T9" fmla="*/ 4 h 34"/>
                <a:gd name="T10" fmla="*/ 17 w 35"/>
                <a:gd name="T11" fmla="*/ 0 h 34"/>
                <a:gd name="T12" fmla="*/ 0 w 35"/>
                <a:gd name="T13" fmla="*/ 17 h 34"/>
                <a:gd name="T14" fmla="*/ 17 w 35"/>
                <a:gd name="T15" fmla="*/ 34 h 34"/>
                <a:gd name="T16" fmla="*/ 35 w 35"/>
                <a:gd name="T17" fmla="*/ 17 h 34"/>
                <a:gd name="T18" fmla="*/ 17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4"/>
                  </a:moveTo>
                  <a:cubicBezTo>
                    <a:pt x="25" y="4"/>
                    <a:pt x="31" y="10"/>
                    <a:pt x="31" y="17"/>
                  </a:cubicBezTo>
                  <a:cubicBezTo>
                    <a:pt x="31" y="24"/>
                    <a:pt x="25"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313"/>
            <p:cNvSpPr>
              <a:spLocks noEditPoints="1"/>
            </p:cNvSpPr>
            <p:nvPr/>
          </p:nvSpPr>
          <p:spPr bwMode="auto">
            <a:xfrm rot="14400000">
              <a:off x="11850111" y="-10633242"/>
              <a:ext cx="105455" cy="104153"/>
            </a:xfrm>
            <a:custGeom>
              <a:avLst/>
              <a:gdLst>
                <a:gd name="T0" fmla="*/ 17 w 34"/>
                <a:gd name="T1" fmla="*/ 4 h 34"/>
                <a:gd name="T2" fmla="*/ 30 w 34"/>
                <a:gd name="T3" fmla="*/ 17 h 34"/>
                <a:gd name="T4" fmla="*/ 17 w 34"/>
                <a:gd name="T5" fmla="*/ 30 h 34"/>
                <a:gd name="T6" fmla="*/ 4 w 34"/>
                <a:gd name="T7" fmla="*/ 17 h 34"/>
                <a:gd name="T8" fmla="*/ 17 w 34"/>
                <a:gd name="T9" fmla="*/ 4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4"/>
                  </a:moveTo>
                  <a:cubicBezTo>
                    <a:pt x="24" y="4"/>
                    <a:pt x="30" y="10"/>
                    <a:pt x="30" y="17"/>
                  </a:cubicBezTo>
                  <a:cubicBezTo>
                    <a:pt x="30" y="24"/>
                    <a:pt x="24" y="30"/>
                    <a:pt x="17" y="30"/>
                  </a:cubicBezTo>
                  <a:cubicBezTo>
                    <a:pt x="10" y="30"/>
                    <a:pt x="4" y="24"/>
                    <a:pt x="4" y="17"/>
                  </a:cubicBezTo>
                  <a:cubicBezTo>
                    <a:pt x="4" y="10"/>
                    <a:pt x="10" y="4"/>
                    <a:pt x="17" y="4"/>
                  </a:cubicBezTo>
                  <a:moveTo>
                    <a:pt x="17" y="0"/>
                  </a:moveTo>
                  <a:cubicBezTo>
                    <a:pt x="8" y="0"/>
                    <a:pt x="0" y="8"/>
                    <a:pt x="0" y="17"/>
                  </a:cubicBezTo>
                  <a:cubicBezTo>
                    <a:pt x="0" y="27"/>
                    <a:pt x="8" y="34"/>
                    <a:pt x="17" y="34"/>
                  </a:cubicBezTo>
                  <a:cubicBezTo>
                    <a:pt x="27" y="34"/>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314"/>
            <p:cNvSpPr>
              <a:spLocks noEditPoints="1"/>
            </p:cNvSpPr>
            <p:nvPr/>
          </p:nvSpPr>
          <p:spPr bwMode="auto">
            <a:xfrm rot="14400000">
              <a:off x="18037818" y="-1260389"/>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315"/>
            <p:cNvSpPr>
              <a:spLocks noEditPoints="1"/>
            </p:cNvSpPr>
            <p:nvPr/>
          </p:nvSpPr>
          <p:spPr bwMode="auto">
            <a:xfrm rot="14400000">
              <a:off x="17652779" y="-1930678"/>
              <a:ext cx="104153"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316"/>
            <p:cNvSpPr>
              <a:spLocks noEditPoints="1"/>
            </p:cNvSpPr>
            <p:nvPr/>
          </p:nvSpPr>
          <p:spPr bwMode="auto">
            <a:xfrm rot="14400000">
              <a:off x="16877819" y="-3269566"/>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317"/>
            <p:cNvSpPr>
              <a:spLocks noEditPoints="1"/>
            </p:cNvSpPr>
            <p:nvPr/>
          </p:nvSpPr>
          <p:spPr bwMode="auto">
            <a:xfrm rot="14400000">
              <a:off x="16489850" y="-3941547"/>
              <a:ext cx="108059"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318"/>
            <p:cNvSpPr>
              <a:spLocks noEditPoints="1"/>
            </p:cNvSpPr>
            <p:nvPr/>
          </p:nvSpPr>
          <p:spPr bwMode="auto">
            <a:xfrm rot="14400000">
              <a:off x="15717820" y="-5280998"/>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7" y="0"/>
                    <a:pt x="0" y="8"/>
                    <a:pt x="0" y="17"/>
                  </a:cubicBezTo>
                  <a:cubicBezTo>
                    <a:pt x="0" y="27"/>
                    <a:pt x="7" y="35"/>
                    <a:pt x="17" y="35"/>
                  </a:cubicBezTo>
                  <a:cubicBezTo>
                    <a:pt x="26" y="35"/>
                    <a:pt x="34" y="27"/>
                    <a:pt x="34" y="17"/>
                  </a:cubicBezTo>
                  <a:cubicBezTo>
                    <a:pt x="34" y="8"/>
                    <a:pt x="26"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319"/>
            <p:cNvSpPr>
              <a:spLocks noEditPoints="1"/>
            </p:cNvSpPr>
            <p:nvPr/>
          </p:nvSpPr>
          <p:spPr bwMode="auto">
            <a:xfrm rot="14400000">
              <a:off x="15330177" y="-5951288"/>
              <a:ext cx="106756"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320"/>
            <p:cNvSpPr>
              <a:spLocks noEditPoints="1"/>
            </p:cNvSpPr>
            <p:nvPr/>
          </p:nvSpPr>
          <p:spPr bwMode="auto">
            <a:xfrm rot="14400000">
              <a:off x="14556193" y="-7291867"/>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321"/>
            <p:cNvSpPr>
              <a:spLocks noEditPoints="1"/>
            </p:cNvSpPr>
            <p:nvPr/>
          </p:nvSpPr>
          <p:spPr bwMode="auto">
            <a:xfrm rot="14400000">
              <a:off x="14169853" y="-7962156"/>
              <a:ext cx="105455" cy="108059"/>
            </a:xfrm>
            <a:custGeom>
              <a:avLst/>
              <a:gdLst>
                <a:gd name="T0" fmla="*/ 17 w 34"/>
                <a:gd name="T1" fmla="*/ 4 h 35"/>
                <a:gd name="T2" fmla="*/ 30 w 34"/>
                <a:gd name="T3" fmla="*/ 17 h 35"/>
                <a:gd name="T4" fmla="*/ 17 w 34"/>
                <a:gd name="T5" fmla="*/ 31 h 35"/>
                <a:gd name="T6" fmla="*/ 4 w 34"/>
                <a:gd name="T7" fmla="*/ 17 h 35"/>
                <a:gd name="T8" fmla="*/ 17 w 34"/>
                <a:gd name="T9" fmla="*/ 4 h 35"/>
                <a:gd name="T10" fmla="*/ 17 w 34"/>
                <a:gd name="T11" fmla="*/ 0 h 35"/>
                <a:gd name="T12" fmla="*/ 0 w 34"/>
                <a:gd name="T13" fmla="*/ 17 h 35"/>
                <a:gd name="T14" fmla="*/ 17 w 34"/>
                <a:gd name="T15" fmla="*/ 35 h 35"/>
                <a:gd name="T16" fmla="*/ 34 w 34"/>
                <a:gd name="T17" fmla="*/ 17 h 35"/>
                <a:gd name="T18" fmla="*/ 17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17" y="4"/>
                  </a:moveTo>
                  <a:cubicBezTo>
                    <a:pt x="24" y="4"/>
                    <a:pt x="30" y="10"/>
                    <a:pt x="30" y="17"/>
                  </a:cubicBezTo>
                  <a:cubicBezTo>
                    <a:pt x="30" y="25"/>
                    <a:pt x="24"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4" y="27"/>
                    <a:pt x="34" y="17"/>
                  </a:cubicBezTo>
                  <a:cubicBezTo>
                    <a:pt x="34"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322"/>
            <p:cNvSpPr>
              <a:spLocks noEditPoints="1"/>
            </p:cNvSpPr>
            <p:nvPr/>
          </p:nvSpPr>
          <p:spPr bwMode="auto">
            <a:xfrm rot="14400000">
              <a:off x="13395218" y="-9301608"/>
              <a:ext cx="108059" cy="108059"/>
            </a:xfrm>
            <a:custGeom>
              <a:avLst/>
              <a:gdLst>
                <a:gd name="T0" fmla="*/ 18 w 35"/>
                <a:gd name="T1" fmla="*/ 4 h 35"/>
                <a:gd name="T2" fmla="*/ 31 w 35"/>
                <a:gd name="T3" fmla="*/ 17 h 35"/>
                <a:gd name="T4" fmla="*/ 18 w 35"/>
                <a:gd name="T5" fmla="*/ 31 h 35"/>
                <a:gd name="T6" fmla="*/ 4 w 35"/>
                <a:gd name="T7" fmla="*/ 17 h 35"/>
                <a:gd name="T8" fmla="*/ 18 w 35"/>
                <a:gd name="T9" fmla="*/ 4 h 35"/>
                <a:gd name="T10" fmla="*/ 18 w 35"/>
                <a:gd name="T11" fmla="*/ 0 h 35"/>
                <a:gd name="T12" fmla="*/ 0 w 35"/>
                <a:gd name="T13" fmla="*/ 17 h 35"/>
                <a:gd name="T14" fmla="*/ 18 w 35"/>
                <a:gd name="T15" fmla="*/ 35 h 35"/>
                <a:gd name="T16" fmla="*/ 35 w 35"/>
                <a:gd name="T17" fmla="*/ 17 h 35"/>
                <a:gd name="T18" fmla="*/ 18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4"/>
                  </a:moveTo>
                  <a:cubicBezTo>
                    <a:pt x="25" y="4"/>
                    <a:pt x="31" y="10"/>
                    <a:pt x="31" y="17"/>
                  </a:cubicBezTo>
                  <a:cubicBezTo>
                    <a:pt x="31" y="25"/>
                    <a:pt x="25" y="31"/>
                    <a:pt x="18" y="31"/>
                  </a:cubicBezTo>
                  <a:cubicBezTo>
                    <a:pt x="10" y="31"/>
                    <a:pt x="4" y="25"/>
                    <a:pt x="4" y="17"/>
                  </a:cubicBezTo>
                  <a:cubicBezTo>
                    <a:pt x="4" y="10"/>
                    <a:pt x="10" y="4"/>
                    <a:pt x="18" y="4"/>
                  </a:cubicBezTo>
                  <a:moveTo>
                    <a:pt x="18" y="0"/>
                  </a:moveTo>
                  <a:cubicBezTo>
                    <a:pt x="8" y="0"/>
                    <a:pt x="0" y="8"/>
                    <a:pt x="0" y="17"/>
                  </a:cubicBezTo>
                  <a:cubicBezTo>
                    <a:pt x="0" y="27"/>
                    <a:pt x="8" y="35"/>
                    <a:pt x="18" y="35"/>
                  </a:cubicBezTo>
                  <a:cubicBezTo>
                    <a:pt x="27" y="35"/>
                    <a:pt x="35" y="27"/>
                    <a:pt x="35" y="17"/>
                  </a:cubicBezTo>
                  <a:cubicBezTo>
                    <a:pt x="35" y="8"/>
                    <a:pt x="27" y="0"/>
                    <a:pt x="18"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323"/>
            <p:cNvSpPr>
              <a:spLocks noEditPoints="1"/>
            </p:cNvSpPr>
            <p:nvPr/>
          </p:nvSpPr>
          <p:spPr bwMode="auto">
            <a:xfrm rot="14400000">
              <a:off x="13008226" y="-9973025"/>
              <a:ext cx="106756" cy="108059"/>
            </a:xfrm>
            <a:custGeom>
              <a:avLst/>
              <a:gdLst>
                <a:gd name="T0" fmla="*/ 17 w 35"/>
                <a:gd name="T1" fmla="*/ 4 h 35"/>
                <a:gd name="T2" fmla="*/ 31 w 35"/>
                <a:gd name="T3" fmla="*/ 17 h 35"/>
                <a:gd name="T4" fmla="*/ 17 w 35"/>
                <a:gd name="T5" fmla="*/ 31 h 35"/>
                <a:gd name="T6" fmla="*/ 4 w 35"/>
                <a:gd name="T7" fmla="*/ 17 h 35"/>
                <a:gd name="T8" fmla="*/ 17 w 35"/>
                <a:gd name="T9" fmla="*/ 4 h 35"/>
                <a:gd name="T10" fmla="*/ 17 w 35"/>
                <a:gd name="T11" fmla="*/ 0 h 35"/>
                <a:gd name="T12" fmla="*/ 0 w 35"/>
                <a:gd name="T13" fmla="*/ 17 h 35"/>
                <a:gd name="T14" fmla="*/ 17 w 35"/>
                <a:gd name="T15" fmla="*/ 35 h 35"/>
                <a:gd name="T16" fmla="*/ 35 w 35"/>
                <a:gd name="T17" fmla="*/ 17 h 35"/>
                <a:gd name="T18" fmla="*/ 17 w 3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4"/>
                  </a:moveTo>
                  <a:cubicBezTo>
                    <a:pt x="25" y="4"/>
                    <a:pt x="31" y="10"/>
                    <a:pt x="31" y="17"/>
                  </a:cubicBezTo>
                  <a:cubicBezTo>
                    <a:pt x="31" y="25"/>
                    <a:pt x="25" y="31"/>
                    <a:pt x="17" y="31"/>
                  </a:cubicBezTo>
                  <a:cubicBezTo>
                    <a:pt x="10" y="31"/>
                    <a:pt x="4" y="25"/>
                    <a:pt x="4" y="17"/>
                  </a:cubicBezTo>
                  <a:cubicBezTo>
                    <a:pt x="4" y="10"/>
                    <a:pt x="10" y="4"/>
                    <a:pt x="17" y="4"/>
                  </a:cubicBezTo>
                  <a:moveTo>
                    <a:pt x="17" y="0"/>
                  </a:moveTo>
                  <a:cubicBezTo>
                    <a:pt x="8" y="0"/>
                    <a:pt x="0" y="8"/>
                    <a:pt x="0" y="17"/>
                  </a:cubicBezTo>
                  <a:cubicBezTo>
                    <a:pt x="0" y="27"/>
                    <a:pt x="8" y="35"/>
                    <a:pt x="17" y="35"/>
                  </a:cubicBezTo>
                  <a:cubicBezTo>
                    <a:pt x="27" y="35"/>
                    <a:pt x="35" y="27"/>
                    <a:pt x="35" y="17"/>
                  </a:cubicBezTo>
                  <a:cubicBezTo>
                    <a:pt x="35" y="8"/>
                    <a:pt x="27" y="0"/>
                    <a:pt x="17" y="0"/>
                  </a:cubicBezTo>
                  <a:close/>
                </a:path>
              </a:pathLst>
            </a:custGeom>
            <a:solidFill>
              <a:srgbClr val="999999"/>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26083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18E72-FEC3-4883-A827-22C56F3B664F}" type="slidenum">
              <a:rPr lang="id-ID" smtClean="0"/>
              <a:t>‹#›</a:t>
            </a:fld>
            <a:endParaRPr lang="id-ID"/>
          </a:p>
        </p:txBody>
      </p:sp>
      <p:sp>
        <p:nvSpPr>
          <p:cNvPr id="7" name="Footer Placeholder 6">
            <a:extLst>
              <a:ext uri="{FF2B5EF4-FFF2-40B4-BE49-F238E27FC236}">
                <a16:creationId xmlns:a16="http://schemas.microsoft.com/office/drawing/2014/main" id="{35D17D52-F371-4B25-876C-7BA4D8A3EB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993798566"/>
      </p:ext>
    </p:extLst>
  </p:cSld>
  <p:clrMap bg1="lt1" tx1="dk1" bg2="lt2" tx2="dk2" accent1="accent1" accent2="accent2" accent3="accent3" accent4="accent4" accent5="accent5" accent6="accent6" hlink="hlink" folHlink="folHlink"/>
  <p:sldLayoutIdLst>
    <p:sldLayoutId id="2147483666" r:id="rId1"/>
    <p:sldLayoutId id="2147483649" r:id="rId2"/>
    <p:sldLayoutId id="2147483658" r:id="rId3"/>
    <p:sldLayoutId id="2147483703" r:id="rId4"/>
    <p:sldLayoutId id="2147483698" r:id="rId5"/>
    <p:sldLayoutId id="2147483702" r:id="rId6"/>
    <p:sldLayoutId id="2147483700" r:id="rId7"/>
    <p:sldLayoutId id="2147483697" r:id="rId8"/>
    <p:sldLayoutId id="2147483699" r:id="rId9"/>
    <p:sldLayoutId id="2147483665" r:id="rId10"/>
    <p:sldLayoutId id="2147483664" r:id="rId11"/>
    <p:sldLayoutId id="2147483663" r:id="rId12"/>
    <p:sldLayoutId id="2147483662" r:id="rId13"/>
    <p:sldLayoutId id="2147483661" r:id="rId14"/>
    <p:sldLayoutId id="2147483660" r:id="rId15"/>
    <p:sldLayoutId id="2147483657" r:id="rId16"/>
    <p:sldLayoutId id="2147483689" r:id="rId17"/>
    <p:sldLayoutId id="2147483690" r:id="rId18"/>
    <p:sldLayoutId id="2147483704" r:id="rId19"/>
    <p:sldLayoutId id="2147483707" r:id="rId20"/>
    <p:sldLayoutId id="2147483723" r:id="rId21"/>
    <p:sldLayoutId id="2147483725" r:id="rId22"/>
    <p:sldLayoutId id="2147483724" r:id="rId23"/>
    <p:sldLayoutId id="2147483727" r:id="rId24"/>
    <p:sldLayoutId id="2147483729" r:id="rId25"/>
    <p:sldLayoutId id="2147483736"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gif"/><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4.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4.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sites.google.com/site/dilipprasad/home/singapore-maritime-dataset"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hyperlink" Target="http://ftp.pets.rdg.ac.uk/pub/PETS2016/MidHighLevelChallengeData/IPATCH/"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xpressjs.com/" TargetMode="External"/><Relationship Id="rId3" Type="http://schemas.openxmlformats.org/officeDocument/2006/relationships/hyperlink" Target="https://jquery.com/" TargetMode="External"/><Relationship Id="rId7" Type="http://schemas.openxmlformats.org/officeDocument/2006/relationships/hyperlink" Target="https://spring.io/projects/spring-boot"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www.phoenixframework.org/" TargetMode="External"/><Relationship Id="rId11" Type="http://schemas.openxmlformats.org/officeDocument/2006/relationships/hyperlink" Target="https://angularjs.org/" TargetMode="External"/><Relationship Id="rId5" Type="http://schemas.openxmlformats.org/officeDocument/2006/relationships/hyperlink" Target="https://www.djangoproject.com/" TargetMode="External"/><Relationship Id="rId10" Type="http://schemas.openxmlformats.org/officeDocument/2006/relationships/hyperlink" Target="https://angular.io/" TargetMode="External"/><Relationship Id="rId4" Type="http://schemas.openxmlformats.org/officeDocument/2006/relationships/hyperlink" Target="https://flask.palletsprojects.com/en/1.1.x/" TargetMode="External"/><Relationship Id="rId9" Type="http://schemas.openxmlformats.org/officeDocument/2006/relationships/hyperlink" Target="https://reactjs.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hyperlink" Target="https://expressjs.com/" TargetMode="External"/><Relationship Id="rId3" Type="http://schemas.openxmlformats.org/officeDocument/2006/relationships/hyperlink" Target="https://en.wikipedia.org/wiki/Parallel_manipulator" TargetMode="External"/><Relationship Id="rId7" Type="http://schemas.openxmlformats.org/officeDocument/2006/relationships/hyperlink" Target="https://spring.io/projects/spring-boot" TargetMode="External"/><Relationship Id="rId12" Type="http://schemas.openxmlformats.org/officeDocument/2006/relationships/hyperlink" Target="https://jquery.com/"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hyperlink" Target="https://www.phoenixframework.org/" TargetMode="External"/><Relationship Id="rId11" Type="http://schemas.openxmlformats.org/officeDocument/2006/relationships/hyperlink" Target="https://angularjs.org/" TargetMode="External"/><Relationship Id="rId5" Type="http://schemas.openxmlformats.org/officeDocument/2006/relationships/hyperlink" Target="https://www.djangoproject.com/" TargetMode="External"/><Relationship Id="rId10" Type="http://schemas.openxmlformats.org/officeDocument/2006/relationships/hyperlink" Target="https://angular.io/" TargetMode="External"/><Relationship Id="rId4" Type="http://schemas.openxmlformats.org/officeDocument/2006/relationships/hyperlink" Target="https://flask.palletsprojects.com/en/1.1.x/" TargetMode="External"/><Relationship Id="rId9" Type="http://schemas.openxmlformats.org/officeDocument/2006/relationships/hyperlink" Target="https://reactjs.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副标题 2">
            <a:extLst>
              <a:ext uri="{FF2B5EF4-FFF2-40B4-BE49-F238E27FC236}">
                <a16:creationId xmlns:a16="http://schemas.microsoft.com/office/drawing/2014/main" id="{673BB5B8-4815-48EA-A71A-846EEFE040B9}"/>
              </a:ext>
            </a:extLst>
          </p:cNvPr>
          <p:cNvSpPr txBox="1">
            <a:spLocks/>
          </p:cNvSpPr>
          <p:nvPr>
            <p:custDataLst>
              <p:tags r:id="rId1"/>
            </p:custDataLst>
          </p:nvPr>
        </p:nvSpPr>
        <p:spPr>
          <a:xfrm>
            <a:off x="675099" y="2475677"/>
            <a:ext cx="5876529" cy="19066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2800" dirty="0">
                <a:ea typeface="Lato" panose="020F0502020204030203" pitchFamily="34" charset="0"/>
                <a:cs typeface="Lato" panose="020F0502020204030203" pitchFamily="34" charset="0"/>
              </a:rPr>
              <a:t>Object Detection, Tracking, and Suspicious Activity Recognition for Maritime Surveillance using Thermal Vision</a:t>
            </a:r>
            <a:endParaRPr lang="id-ID" sz="2800" dirty="0">
              <a:solidFill>
                <a:schemeClr val="bg2">
                  <a:lumMod val="10000"/>
                </a:schemeClr>
              </a:solidFill>
              <a:ea typeface="Lato" panose="020F0502020204030203" pitchFamily="34" charset="0"/>
              <a:cs typeface="Lato" panose="020F0502020204030203" pitchFamily="34" charset="0"/>
            </a:endParaRPr>
          </a:p>
        </p:txBody>
      </p:sp>
      <p:sp>
        <p:nvSpPr>
          <p:cNvPr id="4" name="PA_副标题 2">
            <a:extLst>
              <a:ext uri="{FF2B5EF4-FFF2-40B4-BE49-F238E27FC236}">
                <a16:creationId xmlns:a16="http://schemas.microsoft.com/office/drawing/2014/main" id="{549B44B0-4621-4FFC-B95A-7E2CC1B9FDDE}"/>
              </a:ext>
            </a:extLst>
          </p:cNvPr>
          <p:cNvSpPr txBox="1">
            <a:spLocks/>
          </p:cNvSpPr>
          <p:nvPr>
            <p:custDataLst>
              <p:tags r:id="rId2"/>
            </p:custDataLst>
          </p:nvPr>
        </p:nvSpPr>
        <p:spPr>
          <a:xfrm>
            <a:off x="675100" y="1809804"/>
            <a:ext cx="5300353" cy="4642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00" spc="600" dirty="0">
                <a:solidFill>
                  <a:schemeClr val="bg2">
                    <a:lumMod val="10000"/>
                  </a:schemeClr>
                </a:solidFill>
                <a:ea typeface="Lato" panose="020F0502020204030203" pitchFamily="34" charset="0"/>
                <a:cs typeface="Lato" panose="020F0502020204030203" pitchFamily="34" charset="0"/>
              </a:rPr>
              <a:t>FEASIBILITY PRESENTATION</a:t>
            </a:r>
            <a:endParaRPr lang="id-ID" sz="1600" spc="600" dirty="0">
              <a:solidFill>
                <a:schemeClr val="bg2">
                  <a:lumMod val="10000"/>
                </a:schemeClr>
              </a:solidFill>
              <a:ea typeface="Lato" panose="020F0502020204030203" pitchFamily="34" charset="0"/>
              <a:cs typeface="Lato" panose="020F0502020204030203" pitchFamily="34" charset="0"/>
            </a:endParaRPr>
          </a:p>
        </p:txBody>
      </p:sp>
      <p:pic>
        <p:nvPicPr>
          <p:cNvPr id="15" name="Picture 14" descr="A picture containing drawing&#10;&#10;Description automatically generated">
            <a:extLst>
              <a:ext uri="{FF2B5EF4-FFF2-40B4-BE49-F238E27FC236}">
                <a16:creationId xmlns:a16="http://schemas.microsoft.com/office/drawing/2014/main" id="{E7E03588-CFCD-4967-B9AC-5D9C8C3A3E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8605" y="593821"/>
            <a:ext cx="990112" cy="298227"/>
          </a:xfrm>
          <a:prstGeom prst="rect">
            <a:avLst/>
          </a:prstGeom>
        </p:spPr>
      </p:pic>
      <p:pic>
        <p:nvPicPr>
          <p:cNvPr id="19" name="Picture 18" descr="A picture containing chain, drawing&#10;&#10;Description automatically generated">
            <a:extLst>
              <a:ext uri="{FF2B5EF4-FFF2-40B4-BE49-F238E27FC236}">
                <a16:creationId xmlns:a16="http://schemas.microsoft.com/office/drawing/2014/main" id="{0D5C3D68-852F-46C8-97E2-08DFCE0877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113" y="476277"/>
            <a:ext cx="503128" cy="533316"/>
          </a:xfrm>
          <a:prstGeom prst="rect">
            <a:avLst/>
          </a:prstGeom>
        </p:spPr>
      </p:pic>
      <p:sp>
        <p:nvSpPr>
          <p:cNvPr id="21" name="PA_副标题 2">
            <a:extLst>
              <a:ext uri="{FF2B5EF4-FFF2-40B4-BE49-F238E27FC236}">
                <a16:creationId xmlns:a16="http://schemas.microsoft.com/office/drawing/2014/main" id="{643F9206-8CE1-4446-9AB4-4835270215C2}"/>
              </a:ext>
            </a:extLst>
          </p:cNvPr>
          <p:cNvSpPr txBox="1">
            <a:spLocks/>
          </p:cNvSpPr>
          <p:nvPr>
            <p:custDataLst>
              <p:tags r:id="rId3"/>
            </p:custDataLst>
          </p:nvPr>
        </p:nvSpPr>
        <p:spPr>
          <a:xfrm>
            <a:off x="675100" y="5182236"/>
            <a:ext cx="6149907" cy="6055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1600">
                <a:ea typeface="Lato" panose="020F0502020204030203" pitchFamily="34" charset="0"/>
                <a:cs typeface="Lato" panose="020F0502020204030203" pitchFamily="34" charset="0"/>
              </a:rPr>
              <a:t>Department of Electronic and Telecommunication Engineering</a:t>
            </a:r>
          </a:p>
          <a:p>
            <a:pPr algn="l">
              <a:lnSpc>
                <a:spcPct val="100000"/>
              </a:lnSpc>
            </a:pPr>
            <a:r>
              <a:rPr lang="en-GB" sz="1600">
                <a:solidFill>
                  <a:schemeClr val="bg2">
                    <a:lumMod val="10000"/>
                  </a:schemeClr>
                </a:solidFill>
                <a:ea typeface="Lato" panose="020F0502020204030203" pitchFamily="34" charset="0"/>
                <a:cs typeface="Lato" panose="020F0502020204030203" pitchFamily="34" charset="0"/>
              </a:rPr>
              <a:t>University of Moratuwa</a:t>
            </a:r>
            <a:endParaRPr lang="id-ID" sz="1600">
              <a:solidFill>
                <a:schemeClr val="bg2">
                  <a:lumMod val="10000"/>
                </a:schemeClr>
              </a:solidFill>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F3D45CB6-4074-4180-A58C-2B2615C2BF83}"/>
              </a:ext>
            </a:extLst>
          </p:cNvPr>
          <p:cNvSpPr>
            <a:spLocks noGrp="1"/>
          </p:cNvSpPr>
          <p:nvPr>
            <p:ph type="sldNum" sz="quarter" idx="13"/>
          </p:nvPr>
        </p:nvSpPr>
        <p:spPr/>
        <p:txBody>
          <a:bodyPr/>
          <a:lstStyle/>
          <a:p>
            <a:fld id="{47B18E72-FEC3-4883-A827-22C56F3B664F}" type="slidenum">
              <a:rPr lang="id-ID" smtClean="0"/>
              <a:t>1</a:t>
            </a:fld>
            <a:endParaRPr lang="id-ID"/>
          </a:p>
        </p:txBody>
      </p:sp>
    </p:spTree>
    <p:extLst>
      <p:ext uri="{BB962C8B-B14F-4D97-AF65-F5344CB8AC3E}">
        <p14:creationId xmlns:p14="http://schemas.microsoft.com/office/powerpoint/2010/main" val="1870854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CDFEDC32-2425-4E5A-9D75-8BDEF0F3DD80}"/>
              </a:ext>
            </a:extLst>
          </p:cNvPr>
          <p:cNvSpPr txBox="1">
            <a:spLocks/>
          </p:cNvSpPr>
          <p:nvPr/>
        </p:nvSpPr>
        <p:spPr>
          <a:xfrm>
            <a:off x="821864" y="935988"/>
            <a:ext cx="10918540"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id-ID"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5" name="Table 3">
            <a:extLst>
              <a:ext uri="{FF2B5EF4-FFF2-40B4-BE49-F238E27FC236}">
                <a16:creationId xmlns:a16="http://schemas.microsoft.com/office/drawing/2014/main" id="{75A90096-0F0B-4DAA-8630-8198EBBC4DEB}"/>
              </a:ext>
            </a:extLst>
          </p:cNvPr>
          <p:cNvGraphicFramePr>
            <a:graphicFrameLocks noGrp="1"/>
          </p:cNvGraphicFramePr>
          <p:nvPr>
            <p:extLst>
              <p:ext uri="{D42A27DB-BD31-4B8C-83A1-F6EECF244321}">
                <p14:modId xmlns:p14="http://schemas.microsoft.com/office/powerpoint/2010/main" val="3592489104"/>
              </p:ext>
            </p:extLst>
          </p:nvPr>
        </p:nvGraphicFramePr>
        <p:xfrm>
          <a:off x="636730" y="2174541"/>
          <a:ext cx="10918487" cy="3115459"/>
        </p:xfrm>
        <a:graphic>
          <a:graphicData uri="http://schemas.openxmlformats.org/drawingml/2006/table">
            <a:tbl>
              <a:tblPr firstRow="1" bandRow="1">
                <a:tableStyleId>{5940675A-B579-460E-94D1-54222C63F5DA}</a:tableStyleId>
              </a:tblPr>
              <a:tblGrid>
                <a:gridCol w="1126432">
                  <a:extLst>
                    <a:ext uri="{9D8B030D-6E8A-4147-A177-3AD203B41FA5}">
                      <a16:colId xmlns:a16="http://schemas.microsoft.com/office/drawing/2014/main" val="2107919666"/>
                    </a:ext>
                  </a:extLst>
                </a:gridCol>
                <a:gridCol w="1076739">
                  <a:extLst>
                    <a:ext uri="{9D8B030D-6E8A-4147-A177-3AD203B41FA5}">
                      <a16:colId xmlns:a16="http://schemas.microsoft.com/office/drawing/2014/main" val="515918314"/>
                    </a:ext>
                  </a:extLst>
                </a:gridCol>
                <a:gridCol w="1142993">
                  <a:extLst>
                    <a:ext uri="{9D8B030D-6E8A-4147-A177-3AD203B41FA5}">
                      <a16:colId xmlns:a16="http://schemas.microsoft.com/office/drawing/2014/main" val="1656317065"/>
                    </a:ext>
                  </a:extLst>
                </a:gridCol>
                <a:gridCol w="1147140">
                  <a:extLst>
                    <a:ext uri="{9D8B030D-6E8A-4147-A177-3AD203B41FA5}">
                      <a16:colId xmlns:a16="http://schemas.microsoft.com/office/drawing/2014/main" val="1584510877"/>
                    </a:ext>
                  </a:extLst>
                </a:gridCol>
                <a:gridCol w="1093304">
                  <a:extLst>
                    <a:ext uri="{9D8B030D-6E8A-4147-A177-3AD203B41FA5}">
                      <a16:colId xmlns:a16="http://schemas.microsoft.com/office/drawing/2014/main" val="340251140"/>
                    </a:ext>
                  </a:extLst>
                </a:gridCol>
                <a:gridCol w="1358346">
                  <a:extLst>
                    <a:ext uri="{9D8B030D-6E8A-4147-A177-3AD203B41FA5}">
                      <a16:colId xmlns:a16="http://schemas.microsoft.com/office/drawing/2014/main" val="1202010868"/>
                    </a:ext>
                  </a:extLst>
                </a:gridCol>
                <a:gridCol w="1341782">
                  <a:extLst>
                    <a:ext uri="{9D8B030D-6E8A-4147-A177-3AD203B41FA5}">
                      <a16:colId xmlns:a16="http://schemas.microsoft.com/office/drawing/2014/main" val="419088698"/>
                    </a:ext>
                  </a:extLst>
                </a:gridCol>
                <a:gridCol w="1170407">
                  <a:extLst>
                    <a:ext uri="{9D8B030D-6E8A-4147-A177-3AD203B41FA5}">
                      <a16:colId xmlns:a16="http://schemas.microsoft.com/office/drawing/2014/main" val="2990856446"/>
                    </a:ext>
                  </a:extLst>
                </a:gridCol>
                <a:gridCol w="1461344">
                  <a:extLst>
                    <a:ext uri="{9D8B030D-6E8A-4147-A177-3AD203B41FA5}">
                      <a16:colId xmlns:a16="http://schemas.microsoft.com/office/drawing/2014/main" val="4206913620"/>
                    </a:ext>
                  </a:extLst>
                </a:gridCol>
              </a:tblGrid>
              <a:tr h="605767">
                <a:tc>
                  <a:txBody>
                    <a:bodyPr/>
                    <a:lstStyle/>
                    <a:p>
                      <a:pPr algn="ctr"/>
                      <a:endParaRPr lang="en-US" sz="1600" b="1"/>
                    </a:p>
                  </a:txBody>
                  <a:tcPr marL="81860" marR="81860" marT="40930" marB="40930" anchor="ctr"/>
                </a:tc>
                <a:tc>
                  <a:txBody>
                    <a:bodyPr/>
                    <a:lstStyle/>
                    <a:p>
                      <a:pPr algn="ctr"/>
                      <a:r>
                        <a:rPr lang="en-US" sz="1600" b="1"/>
                        <a:t>Faster-RCNN* </a:t>
                      </a:r>
                      <a:r>
                        <a:rPr lang="en-US" sz="1600" b="1" baseline="30000"/>
                        <a:t>[1]</a:t>
                      </a:r>
                    </a:p>
                  </a:txBody>
                  <a:tcPr marL="81860" marR="81860" marT="40930" marB="40930" anchor="ctr"/>
                </a:tc>
                <a:tc>
                  <a:txBody>
                    <a:bodyPr/>
                    <a:lstStyle/>
                    <a:p>
                      <a:pPr algn="ctr"/>
                      <a:r>
                        <a:rPr lang="en-US" sz="1600" b="1"/>
                        <a:t>SSD512* </a:t>
                      </a:r>
                      <a:r>
                        <a:rPr lang="en-US" sz="1600" b="1" baseline="30000"/>
                        <a:t>[2]</a:t>
                      </a:r>
                    </a:p>
                  </a:txBody>
                  <a:tcPr marL="81860" marR="81860" marT="40930" marB="40930" anchor="ctr"/>
                </a:tc>
                <a:tc>
                  <a:txBody>
                    <a:bodyPr/>
                    <a:lstStyle/>
                    <a:p>
                      <a:pPr algn="ctr"/>
                      <a:r>
                        <a:rPr lang="en-US" sz="1600" b="1"/>
                        <a:t>Yolo-V3* </a:t>
                      </a:r>
                      <a:r>
                        <a:rPr lang="en-US" sz="1600" b="1" baseline="30000"/>
                        <a:t>[3]</a:t>
                      </a:r>
                    </a:p>
                  </a:txBody>
                  <a:tcPr marL="81860" marR="81860" marT="40930" marB="40930" anchor="ctr"/>
                </a:tc>
                <a:tc>
                  <a:txBody>
                    <a:bodyPr/>
                    <a:lstStyle/>
                    <a:p>
                      <a:pPr algn="ctr"/>
                      <a:r>
                        <a:rPr lang="en-US" sz="1600" b="1"/>
                        <a:t>R-FCN*</a:t>
                      </a:r>
                      <a:r>
                        <a:rPr lang="en-US" sz="1600" b="1" baseline="30000"/>
                        <a:t> [4]</a:t>
                      </a:r>
                    </a:p>
                  </a:txBody>
                  <a:tcPr marL="81860" marR="81860" marT="40930" marB="40930" anchor="ctr"/>
                </a:tc>
                <a:tc>
                  <a:txBody>
                    <a:bodyPr/>
                    <a:lstStyle/>
                    <a:p>
                      <a:pPr algn="ctr"/>
                      <a:r>
                        <a:rPr lang="en-US" sz="1600" b="1"/>
                        <a:t>CornerNet </a:t>
                      </a:r>
                      <a:r>
                        <a:rPr lang="en-US" sz="1600" b="1" baseline="30000"/>
                        <a:t>[5]</a:t>
                      </a:r>
                    </a:p>
                  </a:txBody>
                  <a:tcPr marL="81860" marR="81860" marT="40930" marB="40930" anchor="ctr"/>
                </a:tc>
                <a:tc>
                  <a:txBody>
                    <a:bodyPr/>
                    <a:lstStyle/>
                    <a:p>
                      <a:pPr algn="ctr"/>
                      <a:r>
                        <a:rPr lang="en-US" sz="1600" b="1"/>
                        <a:t>CenterNet </a:t>
                      </a:r>
                      <a:r>
                        <a:rPr lang="en-US" sz="1600" b="1" baseline="30000"/>
                        <a:t>[6]</a:t>
                      </a:r>
                    </a:p>
                  </a:txBody>
                  <a:tcPr marL="81860" marR="81860" marT="40930" marB="40930" anchor="ctr"/>
                </a:tc>
                <a:tc>
                  <a:txBody>
                    <a:bodyPr/>
                    <a:lstStyle/>
                    <a:p>
                      <a:pPr algn="ctr"/>
                      <a:r>
                        <a:rPr lang="en-US" sz="1600" b="1"/>
                        <a:t>CornerNet-Lite </a:t>
                      </a:r>
                    </a:p>
                    <a:p>
                      <a:pPr algn="ctr"/>
                      <a:r>
                        <a:rPr lang="en-US" sz="1600" b="1"/>
                        <a:t>(Saccade) </a:t>
                      </a:r>
                      <a:r>
                        <a:rPr lang="en-US" sz="1600" b="1" baseline="30000"/>
                        <a:t>[7]</a:t>
                      </a:r>
                    </a:p>
                  </a:txBody>
                  <a:tcPr marL="81860" marR="81860" marT="40930" marB="40930" anchor="ctr">
                    <a:lnR w="38100" cap="flat" cmpd="sng" algn="ctr">
                      <a:solidFill>
                        <a:srgbClr val="FF0000"/>
                      </a:solidFill>
                      <a:prstDash val="solid"/>
                      <a:round/>
                      <a:headEnd type="none" w="med" len="med"/>
                      <a:tailEnd type="none" w="med" len="med"/>
                    </a:lnR>
                  </a:tcPr>
                </a:tc>
                <a:tc>
                  <a:txBody>
                    <a:bodyPr/>
                    <a:lstStyle/>
                    <a:p>
                      <a:pPr algn="ctr"/>
                      <a:r>
                        <a:rPr lang="en-US" sz="1600" b="1"/>
                        <a:t>CornerNet-Lite</a:t>
                      </a:r>
                    </a:p>
                    <a:p>
                      <a:pPr algn="ctr"/>
                      <a:r>
                        <a:rPr lang="en-US" sz="1600" b="1"/>
                        <a:t>(Squeeze) </a:t>
                      </a:r>
                      <a:r>
                        <a:rPr lang="en-US" sz="1600" b="1" baseline="30000"/>
                        <a:t>[7]</a:t>
                      </a:r>
                    </a:p>
                  </a:txBody>
                  <a:tcPr marL="81860" marR="81860" marT="40930" marB="4093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016215"/>
                  </a:ext>
                </a:extLst>
              </a:tr>
              <a:tr h="605767">
                <a:tc>
                  <a:txBody>
                    <a:bodyPr/>
                    <a:lstStyle/>
                    <a:p>
                      <a:pPr algn="ctr"/>
                      <a:r>
                        <a:rPr lang="en-US" sz="1600" b="1"/>
                        <a:t>Backbone</a:t>
                      </a:r>
                    </a:p>
                  </a:txBody>
                  <a:tcPr marL="81860" marR="81860" marT="40930" marB="40930" anchor="ctr"/>
                </a:tc>
                <a:tc>
                  <a:txBody>
                    <a:bodyPr/>
                    <a:lstStyle/>
                    <a:p>
                      <a:pPr algn="ctr"/>
                      <a:r>
                        <a:rPr lang="en-US" sz="1600"/>
                        <a:t>VGG-16</a:t>
                      </a:r>
                    </a:p>
                  </a:txBody>
                  <a:tcPr marL="81860" marR="81860" marT="40930" marB="40930" anchor="ctr"/>
                </a:tc>
                <a:tc>
                  <a:txBody>
                    <a:bodyPr/>
                    <a:lstStyle/>
                    <a:p>
                      <a:pPr algn="ctr"/>
                      <a:r>
                        <a:rPr lang="en-US" sz="1600"/>
                        <a:t>VGG-16</a:t>
                      </a:r>
                    </a:p>
                  </a:txBody>
                  <a:tcPr marL="81860" marR="81860" marT="40930" marB="40930" anchor="ctr"/>
                </a:tc>
                <a:tc>
                  <a:txBody>
                    <a:bodyPr/>
                    <a:lstStyle/>
                    <a:p>
                      <a:pPr algn="ctr"/>
                      <a:r>
                        <a:rPr lang="en-US" sz="1600"/>
                        <a:t>DarkNet-19</a:t>
                      </a:r>
                    </a:p>
                  </a:txBody>
                  <a:tcPr marL="81860" marR="81860" marT="40930" marB="40930" anchor="ctr"/>
                </a:tc>
                <a:tc>
                  <a:txBody>
                    <a:bodyPr/>
                    <a:lstStyle/>
                    <a:p>
                      <a:pPr algn="ctr"/>
                      <a:r>
                        <a:rPr lang="en-US" sz="1600"/>
                        <a:t>ResNet – </a:t>
                      </a:r>
                    </a:p>
                    <a:p>
                      <a:pPr algn="ctr"/>
                      <a:r>
                        <a:rPr lang="en-US" sz="1600"/>
                        <a:t>101</a:t>
                      </a:r>
                    </a:p>
                  </a:txBody>
                  <a:tcPr marL="81860" marR="81860" marT="40930" marB="40930" anchor="ctr"/>
                </a:tc>
                <a:tc>
                  <a:txBody>
                    <a:bodyPr/>
                    <a:lstStyle/>
                    <a:p>
                      <a:pPr algn="ctr"/>
                      <a:r>
                        <a:rPr lang="en-US" sz="1600"/>
                        <a:t>Hourglass – </a:t>
                      </a:r>
                    </a:p>
                    <a:p>
                      <a:pPr algn="ctr"/>
                      <a:r>
                        <a:rPr lang="en-US" sz="1600"/>
                        <a:t>104</a:t>
                      </a:r>
                    </a:p>
                  </a:txBody>
                  <a:tcPr marL="81860" marR="81860" marT="40930" marB="40930" anchor="ctr"/>
                </a:tc>
                <a:tc>
                  <a:txBody>
                    <a:bodyPr/>
                    <a:lstStyle/>
                    <a:p>
                      <a:pPr algn="ctr"/>
                      <a:r>
                        <a:rPr lang="en-US" sz="1600"/>
                        <a:t>Hourglass – </a:t>
                      </a:r>
                    </a:p>
                    <a:p>
                      <a:pPr algn="ctr"/>
                      <a:r>
                        <a:rPr lang="en-US" sz="1600"/>
                        <a:t>104</a:t>
                      </a:r>
                    </a:p>
                  </a:txBody>
                  <a:tcPr marL="81860" marR="81860" marT="40930" marB="40930" anchor="ctr"/>
                </a:tc>
                <a:tc>
                  <a:txBody>
                    <a:bodyPr/>
                    <a:lstStyle/>
                    <a:p>
                      <a:pPr algn="ctr"/>
                      <a:r>
                        <a:rPr lang="en-US" sz="1600"/>
                        <a:t>Hourglass – 52</a:t>
                      </a:r>
                    </a:p>
                  </a:txBody>
                  <a:tcPr marL="81860" marR="81860" marT="40930" marB="40930" anchor="ctr">
                    <a:lnR w="38100" cap="flat" cmpd="sng" algn="ctr">
                      <a:solidFill>
                        <a:srgbClr val="FF0000"/>
                      </a:solidFill>
                      <a:prstDash val="solid"/>
                      <a:round/>
                      <a:headEnd type="none" w="med" len="med"/>
                      <a:tailEnd type="none" w="med" len="med"/>
                    </a:lnR>
                  </a:tcPr>
                </a:tc>
                <a:tc>
                  <a:txBody>
                    <a:bodyPr/>
                    <a:lstStyle/>
                    <a:p>
                      <a:pPr algn="ctr"/>
                      <a:r>
                        <a:rPr lang="en-US" sz="1600"/>
                        <a:t>Squeezed Hourglass</a:t>
                      </a:r>
                    </a:p>
                  </a:txBody>
                  <a:tcPr marL="81860" marR="81860" marT="40930" marB="4093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1384336"/>
                  </a:ext>
                </a:extLst>
              </a:tr>
              <a:tr h="605767">
                <a:tc>
                  <a:txBody>
                    <a:bodyPr/>
                    <a:lstStyle/>
                    <a:p>
                      <a:pPr algn="ctr"/>
                      <a:r>
                        <a:rPr lang="en-US" sz="1600" b="1"/>
                        <a:t>Single/ Double Stage</a:t>
                      </a:r>
                    </a:p>
                  </a:txBody>
                  <a:tcPr marL="81860" marR="81860" marT="40930" marB="40930" anchor="ctr"/>
                </a:tc>
                <a:tc>
                  <a:txBody>
                    <a:bodyPr/>
                    <a:lstStyle/>
                    <a:p>
                      <a:pPr algn="ctr"/>
                      <a:r>
                        <a:rPr lang="en-US" sz="1600"/>
                        <a:t>Double</a:t>
                      </a:r>
                    </a:p>
                  </a:txBody>
                  <a:tcPr marL="81860" marR="81860" marT="40930" marB="40930" anchor="ctr"/>
                </a:tc>
                <a:tc>
                  <a:txBody>
                    <a:bodyPr/>
                    <a:lstStyle/>
                    <a:p>
                      <a:pPr algn="ctr"/>
                      <a:r>
                        <a:rPr lang="en-US" sz="1600"/>
                        <a:t>Single</a:t>
                      </a:r>
                    </a:p>
                  </a:txBody>
                  <a:tcPr marL="81860" marR="81860" marT="40930" marB="40930" anchor="ctr"/>
                </a:tc>
                <a:tc>
                  <a:txBody>
                    <a:bodyPr/>
                    <a:lstStyle/>
                    <a:p>
                      <a:pPr algn="ctr"/>
                      <a:r>
                        <a:rPr lang="en-US" sz="1600"/>
                        <a:t>Single</a:t>
                      </a:r>
                    </a:p>
                  </a:txBody>
                  <a:tcPr marL="81860" marR="81860" marT="40930" marB="40930" anchor="ctr"/>
                </a:tc>
                <a:tc>
                  <a:txBody>
                    <a:bodyPr/>
                    <a:lstStyle/>
                    <a:p>
                      <a:pPr algn="ctr"/>
                      <a:r>
                        <a:rPr lang="en-US" sz="1600"/>
                        <a:t>Double</a:t>
                      </a:r>
                    </a:p>
                  </a:txBody>
                  <a:tcPr marL="81860" marR="81860" marT="40930" marB="40930" anchor="ctr"/>
                </a:tc>
                <a:tc>
                  <a:txBody>
                    <a:bodyPr/>
                    <a:lstStyle/>
                    <a:p>
                      <a:pPr algn="ctr"/>
                      <a:r>
                        <a:rPr lang="en-US" sz="1600"/>
                        <a:t>Single</a:t>
                      </a:r>
                    </a:p>
                  </a:txBody>
                  <a:tcPr marL="81860" marR="81860" marT="40930" marB="40930" anchor="ctr"/>
                </a:tc>
                <a:tc>
                  <a:txBody>
                    <a:bodyPr/>
                    <a:lstStyle/>
                    <a:p>
                      <a:pPr algn="ctr"/>
                      <a:r>
                        <a:rPr lang="en-US" sz="1600"/>
                        <a:t>Single</a:t>
                      </a:r>
                    </a:p>
                  </a:txBody>
                  <a:tcPr marL="81860" marR="81860" marT="40930" marB="40930" anchor="ctr"/>
                </a:tc>
                <a:tc>
                  <a:txBody>
                    <a:bodyPr/>
                    <a:lstStyle/>
                    <a:p>
                      <a:pPr algn="ctr"/>
                      <a:r>
                        <a:rPr lang="en-US" sz="1600"/>
                        <a:t>Single</a:t>
                      </a:r>
                    </a:p>
                  </a:txBody>
                  <a:tcPr marL="81860" marR="81860" marT="40930" marB="40930" anchor="ctr">
                    <a:lnR w="38100" cap="flat" cmpd="sng" algn="ctr">
                      <a:solidFill>
                        <a:srgbClr val="FF0000"/>
                      </a:solidFill>
                      <a:prstDash val="solid"/>
                      <a:round/>
                      <a:headEnd type="none" w="med" len="med"/>
                      <a:tailEnd type="none" w="med" len="med"/>
                    </a:lnR>
                  </a:tcPr>
                </a:tc>
                <a:tc>
                  <a:txBody>
                    <a:bodyPr/>
                    <a:lstStyle/>
                    <a:p>
                      <a:pPr algn="ctr"/>
                      <a:r>
                        <a:rPr lang="en-US" sz="1600"/>
                        <a:t>Single</a:t>
                      </a:r>
                    </a:p>
                  </a:txBody>
                  <a:tcPr marL="81860" marR="81860" marT="40930" marB="4093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6625567"/>
                  </a:ext>
                </a:extLst>
              </a:tr>
              <a:tr h="360186">
                <a:tc>
                  <a:txBody>
                    <a:bodyPr/>
                    <a:lstStyle/>
                    <a:p>
                      <a:pPr algn="ctr"/>
                      <a:r>
                        <a:rPr lang="en-US" sz="1600" b="1"/>
                        <a:t>FPS</a:t>
                      </a:r>
                    </a:p>
                  </a:txBody>
                  <a:tcPr marL="81860" marR="81860" marT="40930" marB="40930" anchor="ctr"/>
                </a:tc>
                <a:tc>
                  <a:txBody>
                    <a:bodyPr/>
                    <a:lstStyle/>
                    <a:p>
                      <a:pPr algn="ctr"/>
                      <a:r>
                        <a:rPr lang="en-US" sz="1600"/>
                        <a:t>5</a:t>
                      </a:r>
                    </a:p>
                  </a:txBody>
                  <a:tcPr marL="81860" marR="81860" marT="40930" marB="40930" anchor="ctr"/>
                </a:tc>
                <a:tc>
                  <a:txBody>
                    <a:bodyPr/>
                    <a:lstStyle/>
                    <a:p>
                      <a:pPr algn="ctr"/>
                      <a:r>
                        <a:rPr lang="en-US" sz="1600"/>
                        <a:t>19</a:t>
                      </a:r>
                    </a:p>
                  </a:txBody>
                  <a:tcPr marL="81860" marR="81860" marT="40930" marB="40930" anchor="ctr"/>
                </a:tc>
                <a:tc>
                  <a:txBody>
                    <a:bodyPr/>
                    <a:lstStyle/>
                    <a:p>
                      <a:pPr algn="ctr"/>
                      <a:r>
                        <a:rPr lang="en-US" sz="1600"/>
                        <a:t>45</a:t>
                      </a:r>
                    </a:p>
                  </a:txBody>
                  <a:tcPr marL="81860" marR="81860" marT="40930" marB="40930" anchor="ctr"/>
                </a:tc>
                <a:tc>
                  <a:txBody>
                    <a:bodyPr/>
                    <a:lstStyle/>
                    <a:p>
                      <a:pPr algn="ctr"/>
                      <a:r>
                        <a:rPr lang="en-US" sz="1600"/>
                        <a:t>6</a:t>
                      </a:r>
                    </a:p>
                  </a:txBody>
                  <a:tcPr marL="81860" marR="81860" marT="40930" marB="40930" anchor="ctr"/>
                </a:tc>
                <a:tc>
                  <a:txBody>
                    <a:bodyPr/>
                    <a:lstStyle/>
                    <a:p>
                      <a:pPr algn="ctr"/>
                      <a:r>
                        <a:rPr lang="en-US" sz="1600"/>
                        <a:t>1</a:t>
                      </a:r>
                    </a:p>
                  </a:txBody>
                  <a:tcPr marL="81860" marR="81860" marT="40930" marB="40930" anchor="ctr"/>
                </a:tc>
                <a:tc>
                  <a:txBody>
                    <a:bodyPr/>
                    <a:lstStyle/>
                    <a:p>
                      <a:pPr algn="ctr"/>
                      <a:r>
                        <a:rPr lang="en-US" sz="1600"/>
                        <a:t>1</a:t>
                      </a:r>
                    </a:p>
                  </a:txBody>
                  <a:tcPr marL="81860" marR="81860" marT="40930" marB="40930" anchor="ctr"/>
                </a:tc>
                <a:tc>
                  <a:txBody>
                    <a:bodyPr/>
                    <a:lstStyle/>
                    <a:p>
                      <a:pPr algn="ctr"/>
                      <a:r>
                        <a:rPr lang="en-US" sz="1600"/>
                        <a:t>10</a:t>
                      </a:r>
                    </a:p>
                  </a:txBody>
                  <a:tcPr marL="81860" marR="81860" marT="40930" marB="40930" anchor="ctr">
                    <a:lnR w="38100" cap="flat" cmpd="sng" algn="ctr">
                      <a:solidFill>
                        <a:srgbClr val="FF0000"/>
                      </a:solidFill>
                      <a:prstDash val="solid"/>
                      <a:round/>
                      <a:headEnd type="none" w="med" len="med"/>
                      <a:tailEnd type="none" w="med" len="med"/>
                    </a:lnR>
                  </a:tcPr>
                </a:tc>
                <a:tc>
                  <a:txBody>
                    <a:bodyPr/>
                    <a:lstStyle/>
                    <a:p>
                      <a:pPr algn="ctr"/>
                      <a:r>
                        <a:rPr lang="en-US" sz="1600"/>
                        <a:t>60</a:t>
                      </a:r>
                    </a:p>
                  </a:txBody>
                  <a:tcPr marL="81860" marR="81860" marT="40930" marB="4093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059854"/>
                  </a:ext>
                </a:extLst>
              </a:tr>
              <a:tr h="360186">
                <a:tc>
                  <a:txBody>
                    <a:bodyPr/>
                    <a:lstStyle/>
                    <a:p>
                      <a:pPr algn="ctr"/>
                      <a:r>
                        <a:rPr lang="en-US" sz="1600" b="1"/>
                        <a:t>mAP %</a:t>
                      </a:r>
                    </a:p>
                  </a:txBody>
                  <a:tcPr marL="81860" marR="81860" marT="40930" marB="40930" anchor="ctr"/>
                </a:tc>
                <a:tc>
                  <a:txBody>
                    <a:bodyPr/>
                    <a:lstStyle/>
                    <a:p>
                      <a:pPr algn="ctr"/>
                      <a:r>
                        <a:rPr lang="en-US" sz="1600"/>
                        <a:t>21.9</a:t>
                      </a:r>
                    </a:p>
                  </a:txBody>
                  <a:tcPr marL="81860" marR="81860" marT="40930" marB="40930" anchor="ctr"/>
                </a:tc>
                <a:tc>
                  <a:txBody>
                    <a:bodyPr/>
                    <a:lstStyle/>
                    <a:p>
                      <a:pPr algn="ctr"/>
                      <a:r>
                        <a:rPr lang="en-US" sz="1600"/>
                        <a:t>28.8</a:t>
                      </a:r>
                    </a:p>
                  </a:txBody>
                  <a:tcPr marL="81860" marR="81860" marT="40930" marB="40930" anchor="ctr"/>
                </a:tc>
                <a:tc>
                  <a:txBody>
                    <a:bodyPr/>
                    <a:lstStyle/>
                    <a:p>
                      <a:pPr algn="ctr"/>
                      <a:r>
                        <a:rPr lang="en-US" sz="1600"/>
                        <a:t>21.6</a:t>
                      </a:r>
                    </a:p>
                  </a:txBody>
                  <a:tcPr marL="81860" marR="81860" marT="40930" marB="40930" anchor="ctr"/>
                </a:tc>
                <a:tc>
                  <a:txBody>
                    <a:bodyPr/>
                    <a:lstStyle/>
                    <a:p>
                      <a:pPr algn="ctr"/>
                      <a:r>
                        <a:rPr lang="en-US" sz="1600"/>
                        <a:t>29.9</a:t>
                      </a:r>
                    </a:p>
                  </a:txBody>
                  <a:tcPr marL="81860" marR="81860" marT="40930" marB="40930" anchor="ctr"/>
                </a:tc>
                <a:tc>
                  <a:txBody>
                    <a:bodyPr/>
                    <a:lstStyle/>
                    <a:p>
                      <a:pPr algn="ctr"/>
                      <a:r>
                        <a:rPr lang="en-US" sz="1600"/>
                        <a:t>37.8</a:t>
                      </a:r>
                    </a:p>
                  </a:txBody>
                  <a:tcPr marL="81860" marR="81860" marT="40930" marB="40930" anchor="ctr"/>
                </a:tc>
                <a:tc>
                  <a:txBody>
                    <a:bodyPr/>
                    <a:lstStyle/>
                    <a:p>
                      <a:pPr algn="ctr"/>
                      <a:r>
                        <a:rPr lang="en-US" sz="1600"/>
                        <a:t>41.6</a:t>
                      </a:r>
                    </a:p>
                  </a:txBody>
                  <a:tcPr marL="81860" marR="81860" marT="40930" marB="40930" anchor="ctr"/>
                </a:tc>
                <a:tc>
                  <a:txBody>
                    <a:bodyPr/>
                    <a:lstStyle/>
                    <a:p>
                      <a:pPr algn="ctr"/>
                      <a:r>
                        <a:rPr lang="en-US" sz="1600"/>
                        <a:t>38</a:t>
                      </a:r>
                    </a:p>
                  </a:txBody>
                  <a:tcPr marL="81860" marR="81860" marT="40930" marB="40930" anchor="ctr">
                    <a:lnR w="38100" cap="flat" cmpd="sng" algn="ctr">
                      <a:solidFill>
                        <a:srgbClr val="FF0000"/>
                      </a:solidFill>
                      <a:prstDash val="solid"/>
                      <a:round/>
                      <a:headEnd type="none" w="med" len="med"/>
                      <a:tailEnd type="none" w="med" len="med"/>
                    </a:lnR>
                  </a:tcPr>
                </a:tc>
                <a:tc>
                  <a:txBody>
                    <a:bodyPr/>
                    <a:lstStyle/>
                    <a:p>
                      <a:pPr algn="ctr"/>
                      <a:r>
                        <a:rPr lang="en-US" sz="1600"/>
                        <a:t>34</a:t>
                      </a:r>
                    </a:p>
                  </a:txBody>
                  <a:tcPr marL="81860" marR="81860" marT="40930" marB="4093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375587"/>
                  </a:ext>
                </a:extLst>
              </a:tr>
            </a:tbl>
          </a:graphicData>
        </a:graphic>
      </p:graphicFrame>
      <p:sp>
        <p:nvSpPr>
          <p:cNvPr id="3" name="Slide Number Placeholder 2">
            <a:extLst>
              <a:ext uri="{FF2B5EF4-FFF2-40B4-BE49-F238E27FC236}">
                <a16:creationId xmlns:a16="http://schemas.microsoft.com/office/drawing/2014/main" id="{0E5C27A0-9AB8-4D8A-BFB8-B65546189B5A}"/>
              </a:ext>
            </a:extLst>
          </p:cNvPr>
          <p:cNvSpPr>
            <a:spLocks noGrp="1"/>
          </p:cNvSpPr>
          <p:nvPr>
            <p:ph type="sldNum" sz="quarter" idx="13"/>
          </p:nvPr>
        </p:nvSpPr>
        <p:spPr/>
        <p:txBody>
          <a:bodyPr/>
          <a:lstStyle/>
          <a:p>
            <a:fld id="{47B18E72-FEC3-4883-A827-22C56F3B664F}" type="slidenum">
              <a:rPr lang="id-ID" smtClean="0"/>
              <a:t>10</a:t>
            </a:fld>
            <a:endParaRPr lang="id-ID"/>
          </a:p>
        </p:txBody>
      </p:sp>
      <p:sp>
        <p:nvSpPr>
          <p:cNvPr id="8" name="Subtitle 2">
            <a:extLst>
              <a:ext uri="{FF2B5EF4-FFF2-40B4-BE49-F238E27FC236}">
                <a16:creationId xmlns:a16="http://schemas.microsoft.com/office/drawing/2014/main" id="{141E67F0-A292-4A55-B36E-EE76FCF9288E}"/>
              </a:ext>
            </a:extLst>
          </p:cNvPr>
          <p:cNvSpPr txBox="1">
            <a:spLocks/>
          </p:cNvSpPr>
          <p:nvPr/>
        </p:nvSpPr>
        <p:spPr>
          <a:xfrm>
            <a:off x="366713" y="859327"/>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Object Detection Algorithms</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9" name="Straight Connector 8">
            <a:extLst>
              <a:ext uri="{FF2B5EF4-FFF2-40B4-BE49-F238E27FC236}">
                <a16:creationId xmlns:a16="http://schemas.microsoft.com/office/drawing/2014/main" id="{80402ED6-7404-477C-AEC6-92354939665B}"/>
              </a:ext>
            </a:extLst>
          </p:cNvPr>
          <p:cNvCxnSpPr/>
          <p:nvPr/>
        </p:nvCxnSpPr>
        <p:spPr>
          <a:xfrm>
            <a:off x="501583" y="1444279"/>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B52182-3503-4580-9420-C7016F99ECD6}"/>
              </a:ext>
            </a:extLst>
          </p:cNvPr>
          <p:cNvSpPr txBox="1"/>
          <p:nvPr/>
        </p:nvSpPr>
        <p:spPr>
          <a:xfrm>
            <a:off x="590988" y="5769471"/>
            <a:ext cx="1088078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*RCNN - Region-based Convolutional Neural Network</a:t>
            </a:r>
          </a:p>
          <a:p>
            <a:r>
              <a:rPr lang="en-US" sz="1100">
                <a:cs typeface="Calibri"/>
              </a:rPr>
              <a:t>*SSD – Single Shot Detector</a:t>
            </a:r>
          </a:p>
          <a:p>
            <a:r>
              <a:rPr lang="en-US" sz="1100">
                <a:cs typeface="Calibri"/>
              </a:rPr>
              <a:t>*YOLO – You Only Look Once</a:t>
            </a:r>
          </a:p>
          <a:p>
            <a:r>
              <a:rPr lang="en-US" sz="1100">
                <a:cs typeface="Calibri"/>
              </a:rPr>
              <a:t>*R-FCN - </a:t>
            </a:r>
            <a:r>
              <a:rPr lang="en-US" sz="1100">
                <a:ea typeface="+mn-lt"/>
                <a:cs typeface="+mn-lt"/>
              </a:rPr>
              <a:t>Region-based Fully Convolutional Network</a:t>
            </a:r>
            <a:endParaRPr lang="en-US" sz="1100">
              <a:cs typeface="Calibri"/>
            </a:endParaRPr>
          </a:p>
        </p:txBody>
      </p:sp>
    </p:spTree>
    <p:extLst>
      <p:ext uri="{BB962C8B-B14F-4D97-AF65-F5344CB8AC3E}">
        <p14:creationId xmlns:p14="http://schemas.microsoft.com/office/powerpoint/2010/main" val="2595352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p:cNvSpPr txBox="1">
            <a:spLocks/>
          </p:cNvSpPr>
          <p:nvPr/>
        </p:nvSpPr>
        <p:spPr>
          <a:xfrm>
            <a:off x="366713" y="512490"/>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Activity Detection Algorithms</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23" name="Straight Connector 22"/>
          <p:cNvCxnSpPr/>
          <p:nvPr/>
        </p:nvCxnSpPr>
        <p:spPr>
          <a:xfrm>
            <a:off x="501583" y="1097442"/>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53551102-C47C-445A-85A6-224E8BDEFA30}"/>
              </a:ext>
            </a:extLst>
          </p:cNvPr>
          <p:cNvGraphicFramePr>
            <a:graphicFrameLocks noGrp="1"/>
          </p:cNvGraphicFramePr>
          <p:nvPr>
            <p:extLst>
              <p:ext uri="{D42A27DB-BD31-4B8C-83A1-F6EECF244321}">
                <p14:modId xmlns:p14="http://schemas.microsoft.com/office/powerpoint/2010/main" val="75519601"/>
              </p:ext>
            </p:extLst>
          </p:nvPr>
        </p:nvGraphicFramePr>
        <p:xfrm>
          <a:off x="633887" y="1424973"/>
          <a:ext cx="11035371" cy="4606647"/>
        </p:xfrm>
        <a:graphic>
          <a:graphicData uri="http://schemas.openxmlformats.org/drawingml/2006/table">
            <a:tbl>
              <a:tblPr firstRow="1" bandRow="1">
                <a:tableStyleId>{5940675A-B579-460E-94D1-54222C63F5DA}</a:tableStyleId>
              </a:tblPr>
              <a:tblGrid>
                <a:gridCol w="1684770">
                  <a:extLst>
                    <a:ext uri="{9D8B030D-6E8A-4147-A177-3AD203B41FA5}">
                      <a16:colId xmlns:a16="http://schemas.microsoft.com/office/drawing/2014/main" val="4123814204"/>
                    </a:ext>
                  </a:extLst>
                </a:gridCol>
                <a:gridCol w="1288633">
                  <a:extLst>
                    <a:ext uri="{9D8B030D-6E8A-4147-A177-3AD203B41FA5}">
                      <a16:colId xmlns:a16="http://schemas.microsoft.com/office/drawing/2014/main" val="567571012"/>
                    </a:ext>
                  </a:extLst>
                </a:gridCol>
                <a:gridCol w="1249962">
                  <a:extLst>
                    <a:ext uri="{9D8B030D-6E8A-4147-A177-3AD203B41FA5}">
                      <a16:colId xmlns:a16="http://schemas.microsoft.com/office/drawing/2014/main" val="280373185"/>
                    </a:ext>
                  </a:extLst>
                </a:gridCol>
                <a:gridCol w="1249962">
                  <a:extLst>
                    <a:ext uri="{9D8B030D-6E8A-4147-A177-3AD203B41FA5}">
                      <a16:colId xmlns:a16="http://schemas.microsoft.com/office/drawing/2014/main" val="716268723"/>
                    </a:ext>
                  </a:extLst>
                </a:gridCol>
                <a:gridCol w="1409698">
                  <a:extLst>
                    <a:ext uri="{9D8B030D-6E8A-4147-A177-3AD203B41FA5}">
                      <a16:colId xmlns:a16="http://schemas.microsoft.com/office/drawing/2014/main" val="1278000050"/>
                    </a:ext>
                  </a:extLst>
                </a:gridCol>
                <a:gridCol w="1847297">
                  <a:extLst>
                    <a:ext uri="{9D8B030D-6E8A-4147-A177-3AD203B41FA5}">
                      <a16:colId xmlns:a16="http://schemas.microsoft.com/office/drawing/2014/main" val="3677414115"/>
                    </a:ext>
                  </a:extLst>
                </a:gridCol>
                <a:gridCol w="2305049">
                  <a:extLst>
                    <a:ext uri="{9D8B030D-6E8A-4147-A177-3AD203B41FA5}">
                      <a16:colId xmlns:a16="http://schemas.microsoft.com/office/drawing/2014/main" val="3043087871"/>
                    </a:ext>
                  </a:extLst>
                </a:gridCol>
              </a:tblGrid>
              <a:tr h="1369334">
                <a:tc>
                  <a:txBody>
                    <a:bodyPr/>
                    <a:lstStyle/>
                    <a:p>
                      <a:pPr algn="ctr" fontAlgn="base"/>
                      <a:r>
                        <a:rPr lang="en-US" sz="1600" b="1">
                          <a:effectLst/>
                        </a:rPr>
                        <a:t>​</a:t>
                      </a:r>
                    </a:p>
                  </a:txBody>
                  <a:tcPr anchor="ctr"/>
                </a:tc>
                <a:tc>
                  <a:txBody>
                    <a:bodyPr/>
                    <a:lstStyle/>
                    <a:p>
                      <a:pPr algn="ctr" fontAlgn="base"/>
                      <a:r>
                        <a:rPr lang="en-US" sz="1600" b="1">
                          <a:effectLst/>
                        </a:rPr>
                        <a:t>Gaussian</a:t>
                      </a:r>
                    </a:p>
                    <a:p>
                      <a:pPr algn="ctr" fontAlgn="base"/>
                      <a:r>
                        <a:rPr lang="en-US" sz="1600" b="1">
                          <a:effectLst/>
                        </a:rPr>
                        <a:t>Temporal </a:t>
                      </a:r>
                    </a:p>
                    <a:p>
                      <a:pPr algn="ctr" fontAlgn="base"/>
                      <a:r>
                        <a:rPr lang="en-US" sz="1600" b="1">
                          <a:effectLst/>
                        </a:rPr>
                        <a:t>Awareness</a:t>
                      </a:r>
                    </a:p>
                    <a:p>
                      <a:pPr algn="ctr" fontAlgn="base"/>
                      <a:r>
                        <a:rPr lang="en-US" sz="1600" b="1">
                          <a:effectLst/>
                        </a:rPr>
                        <a:t>Networks </a:t>
                      </a:r>
                    </a:p>
                    <a:p>
                      <a:pPr algn="ctr" fontAlgn="base"/>
                      <a:r>
                        <a:rPr lang="en-US" sz="1600" b="1">
                          <a:effectLst/>
                        </a:rPr>
                        <a:t>(GTAN)​ </a:t>
                      </a:r>
                      <a:r>
                        <a:rPr lang="en-US" sz="1600" b="1" baseline="30000">
                          <a:effectLst/>
                        </a:rPr>
                        <a:t>[9]</a:t>
                      </a:r>
                    </a:p>
                  </a:txBody>
                  <a:tcPr anchor="ctr"/>
                </a:tc>
                <a:tc>
                  <a:txBody>
                    <a:bodyPr/>
                    <a:lstStyle/>
                    <a:p>
                      <a:pPr algn="ctr" fontAlgn="base"/>
                      <a:r>
                        <a:rPr lang="en-US" sz="1600" b="1">
                          <a:effectLst/>
                        </a:rPr>
                        <a:t>Temporal</a:t>
                      </a:r>
                    </a:p>
                    <a:p>
                      <a:pPr algn="ctr" fontAlgn="base"/>
                      <a:r>
                        <a:rPr lang="en-US" sz="1600" b="1">
                          <a:effectLst/>
                        </a:rPr>
                        <a:t>Recurrent</a:t>
                      </a:r>
                    </a:p>
                    <a:p>
                      <a:pPr algn="ctr" fontAlgn="base"/>
                      <a:r>
                        <a:rPr lang="en-US" sz="1600" b="1">
                          <a:effectLst/>
                        </a:rPr>
                        <a:t>Networks  </a:t>
                      </a:r>
                    </a:p>
                    <a:p>
                      <a:pPr algn="ctr" fontAlgn="base"/>
                      <a:r>
                        <a:rPr lang="en-US" sz="1600" b="1">
                          <a:effectLst/>
                        </a:rPr>
                        <a:t>(TRN)​</a:t>
                      </a:r>
                      <a:r>
                        <a:rPr lang="en-US" sz="1600" b="1" baseline="30000">
                          <a:effectLst/>
                        </a:rPr>
                        <a:t> [10]</a:t>
                      </a:r>
                    </a:p>
                  </a:txBody>
                  <a:tcPr anchor="ctr"/>
                </a:tc>
                <a:tc>
                  <a:txBody>
                    <a:bodyPr/>
                    <a:lstStyle/>
                    <a:p>
                      <a:pPr algn="ctr" fontAlgn="base"/>
                      <a:r>
                        <a:rPr lang="en-US" sz="1600" b="1">
                          <a:effectLst/>
                        </a:rPr>
                        <a:t>Reinforced</a:t>
                      </a:r>
                    </a:p>
                    <a:p>
                      <a:pPr algn="ctr" fontAlgn="base"/>
                      <a:r>
                        <a:rPr lang="en-US" sz="1600" b="1">
                          <a:effectLst/>
                        </a:rPr>
                        <a:t>Encoder-</a:t>
                      </a:r>
                    </a:p>
                    <a:p>
                      <a:pPr algn="ctr" fontAlgn="base"/>
                      <a:r>
                        <a:rPr lang="en-US" sz="1600" b="1">
                          <a:effectLst/>
                        </a:rPr>
                        <a:t>Decoder</a:t>
                      </a:r>
                    </a:p>
                    <a:p>
                      <a:pPr algn="ctr" fontAlgn="base"/>
                      <a:r>
                        <a:rPr lang="en-US" sz="1600" b="1">
                          <a:effectLst/>
                        </a:rPr>
                        <a:t>Networks </a:t>
                      </a:r>
                    </a:p>
                    <a:p>
                      <a:pPr algn="ctr" fontAlgn="base"/>
                      <a:r>
                        <a:rPr lang="en-US" sz="1600" b="1">
                          <a:effectLst/>
                        </a:rPr>
                        <a:t>(RED)​</a:t>
                      </a:r>
                      <a:r>
                        <a:rPr lang="en-US" sz="1600" b="1" baseline="30000">
                          <a:effectLst/>
                        </a:rPr>
                        <a:t> [11]</a:t>
                      </a:r>
                    </a:p>
                  </a:txBody>
                  <a:tcPr anchor="ctr"/>
                </a:tc>
                <a:tc>
                  <a:txBody>
                    <a:bodyPr/>
                    <a:lstStyle/>
                    <a:p>
                      <a:pPr algn="ctr" fontAlgn="base"/>
                      <a:r>
                        <a:rPr lang="en-US" sz="1600" b="1">
                          <a:effectLst/>
                        </a:rPr>
                        <a:t>A structured</a:t>
                      </a:r>
                    </a:p>
                    <a:p>
                      <a:pPr algn="ctr" fontAlgn="base"/>
                      <a:r>
                        <a:rPr lang="en-US" sz="1600" b="1">
                          <a:effectLst/>
                        </a:rPr>
                        <a:t>Model for</a:t>
                      </a:r>
                    </a:p>
                    <a:p>
                      <a:pPr algn="ctr" fontAlgn="base"/>
                      <a:r>
                        <a:rPr lang="en-US" sz="1600" b="1">
                          <a:effectLst/>
                        </a:rPr>
                        <a:t>Action Detection​</a:t>
                      </a:r>
                      <a:r>
                        <a:rPr lang="en-US" sz="1600" b="1" baseline="30000">
                          <a:effectLst/>
                        </a:rPr>
                        <a:t> [12]</a:t>
                      </a:r>
                    </a:p>
                  </a:txBody>
                  <a:tcPr anchor="ctr"/>
                </a:tc>
                <a:tc>
                  <a:txBody>
                    <a:bodyPr/>
                    <a:lstStyle/>
                    <a:p>
                      <a:pPr algn="ctr" fontAlgn="base"/>
                      <a:r>
                        <a:rPr lang="en-US" sz="1600" b="1">
                          <a:effectLst/>
                        </a:rPr>
                        <a:t>Spatio-Temporal</a:t>
                      </a:r>
                    </a:p>
                    <a:p>
                      <a:pPr algn="ctr" fontAlgn="base"/>
                      <a:r>
                        <a:rPr lang="en-US" sz="1600" b="1">
                          <a:effectLst/>
                        </a:rPr>
                        <a:t>Progressive</a:t>
                      </a:r>
                    </a:p>
                    <a:p>
                      <a:pPr algn="ctr" fontAlgn="base"/>
                      <a:r>
                        <a:rPr lang="en-US" sz="1600" b="1">
                          <a:effectLst/>
                        </a:rPr>
                        <a:t>Learning(STEP)</a:t>
                      </a:r>
                      <a:r>
                        <a:rPr lang="en-US" sz="1600" b="1" baseline="30000">
                          <a:effectLst/>
                        </a:rPr>
                        <a:t>​ [13]</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b="1">
                          <a:effectLst/>
                        </a:rPr>
                        <a:t>Online Real-time Multiple</a:t>
                      </a:r>
                    </a:p>
                    <a:p>
                      <a:pPr algn="ctr" fontAlgn="base"/>
                      <a:r>
                        <a:rPr lang="en-US" sz="1600" b="1">
                          <a:effectLst/>
                        </a:rPr>
                        <a:t>Spatio-temporal Action</a:t>
                      </a:r>
                    </a:p>
                    <a:p>
                      <a:pPr algn="ctr" fontAlgn="base"/>
                      <a:r>
                        <a:rPr lang="en-US" sz="1600" b="1">
                          <a:effectLst/>
                        </a:rPr>
                        <a:t>Localization  </a:t>
                      </a:r>
                    </a:p>
                    <a:p>
                      <a:pPr lvl="0" algn="ctr">
                        <a:buNone/>
                      </a:pPr>
                      <a:r>
                        <a:rPr lang="en-US" sz="1600" b="1">
                          <a:effectLst/>
                        </a:rPr>
                        <a:t>and Prediction​</a:t>
                      </a:r>
                      <a:r>
                        <a:rPr lang="en-US" sz="1600" b="1" baseline="30000">
                          <a:effectLst/>
                        </a:rPr>
                        <a:t> [14]</a:t>
                      </a:r>
                      <a:endParaRPr lang="en-US"/>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383502757"/>
                  </a:ext>
                </a:extLst>
              </a:tr>
              <a:tr h="612597">
                <a:tc>
                  <a:txBody>
                    <a:bodyPr/>
                    <a:lstStyle/>
                    <a:p>
                      <a:pPr algn="ctr" fontAlgn="base"/>
                      <a:r>
                        <a:rPr lang="en-US" sz="1600" b="1">
                          <a:effectLst/>
                        </a:rPr>
                        <a:t>Temporal/</a:t>
                      </a:r>
                      <a:r>
                        <a:rPr lang="en-US" sz="1600" b="1" err="1">
                          <a:effectLst/>
                        </a:rPr>
                        <a:t>Spatio</a:t>
                      </a:r>
                      <a:r>
                        <a:rPr lang="en-US" sz="1600" b="1">
                          <a:effectLst/>
                        </a:rPr>
                        <a:t>-temporal​</a:t>
                      </a:r>
                    </a:p>
                  </a:txBody>
                  <a:tcPr anchor="ctr"/>
                </a:tc>
                <a:tc>
                  <a:txBody>
                    <a:bodyPr/>
                    <a:lstStyle/>
                    <a:p>
                      <a:pPr algn="ctr" fontAlgn="base"/>
                      <a:r>
                        <a:rPr lang="en-US" sz="1600">
                          <a:effectLst/>
                        </a:rPr>
                        <a:t>Temporal​</a:t>
                      </a:r>
                    </a:p>
                  </a:txBody>
                  <a:tcPr anchor="ctr"/>
                </a:tc>
                <a:tc>
                  <a:txBody>
                    <a:bodyPr/>
                    <a:lstStyle/>
                    <a:p>
                      <a:pPr algn="ctr" fontAlgn="base"/>
                      <a:r>
                        <a:rPr lang="en-US" sz="1600">
                          <a:effectLst/>
                        </a:rPr>
                        <a:t>Temporal​</a:t>
                      </a:r>
                    </a:p>
                  </a:txBody>
                  <a:tcPr anchor="ctr"/>
                </a:tc>
                <a:tc>
                  <a:txBody>
                    <a:bodyPr/>
                    <a:lstStyle/>
                    <a:p>
                      <a:pPr algn="ctr" fontAlgn="base"/>
                      <a:r>
                        <a:rPr lang="en-US" sz="1600">
                          <a:effectLst/>
                        </a:rPr>
                        <a:t>Temporal​</a:t>
                      </a:r>
                    </a:p>
                  </a:txBody>
                  <a:tcPr anchor="ctr"/>
                </a:tc>
                <a:tc>
                  <a:txBody>
                    <a:bodyPr/>
                    <a:lstStyle/>
                    <a:p>
                      <a:pPr algn="ctr" fontAlgn="base"/>
                      <a:r>
                        <a:rPr lang="en-US" sz="1600" err="1">
                          <a:effectLst/>
                        </a:rPr>
                        <a:t>Spatio</a:t>
                      </a:r>
                      <a:r>
                        <a:rPr lang="en-US" sz="1600">
                          <a:effectLst/>
                        </a:rPr>
                        <a:t>-Temporal​</a:t>
                      </a:r>
                    </a:p>
                  </a:txBody>
                  <a:tcPr anchor="ctr"/>
                </a:tc>
                <a:tc>
                  <a:txBody>
                    <a:bodyPr/>
                    <a:lstStyle/>
                    <a:p>
                      <a:pPr algn="ctr" fontAlgn="base"/>
                      <a:r>
                        <a:rPr lang="en-US" sz="1600" err="1">
                          <a:effectLst/>
                        </a:rPr>
                        <a:t>Spatio</a:t>
                      </a:r>
                      <a:r>
                        <a:rPr lang="en-US" sz="1600">
                          <a:effectLst/>
                        </a:rPr>
                        <a:t>-Temporal​</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err="1">
                          <a:effectLst/>
                        </a:rPr>
                        <a:t>Spatio</a:t>
                      </a:r>
                      <a:r>
                        <a:rPr lang="en-US" sz="1600">
                          <a:effectLst/>
                        </a:rPr>
                        <a:t>-Temporal​</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371790364"/>
                  </a:ext>
                </a:extLst>
              </a:tr>
              <a:tr h="765746">
                <a:tc>
                  <a:txBody>
                    <a:bodyPr/>
                    <a:lstStyle/>
                    <a:p>
                      <a:pPr algn="ctr" fontAlgn="base"/>
                      <a:r>
                        <a:rPr lang="en-US" sz="1600" b="1">
                          <a:effectLst/>
                        </a:rPr>
                        <a:t>Backbone​</a:t>
                      </a:r>
                    </a:p>
                  </a:txBody>
                  <a:tcPr anchor="ctr"/>
                </a:tc>
                <a:tc>
                  <a:txBody>
                    <a:bodyPr/>
                    <a:lstStyle/>
                    <a:p>
                      <a:pPr algn="ctr" fontAlgn="base"/>
                      <a:r>
                        <a:rPr lang="en-US" sz="1600">
                          <a:effectLst/>
                        </a:rPr>
                        <a:t>Pseudo-3D​</a:t>
                      </a:r>
                    </a:p>
                  </a:txBody>
                  <a:tcPr anchor="ctr"/>
                </a:tc>
                <a:tc>
                  <a:txBody>
                    <a:bodyPr/>
                    <a:lstStyle/>
                    <a:p>
                      <a:pPr algn="ctr" fontAlgn="base"/>
                      <a:r>
                        <a:rPr lang="en-US" sz="1600">
                          <a:effectLst/>
                        </a:rPr>
                        <a:t>VGG-16 /</a:t>
                      </a:r>
                    </a:p>
                    <a:p>
                      <a:pPr algn="ctr" fontAlgn="base"/>
                      <a:r>
                        <a:rPr lang="en-US" sz="1600">
                          <a:effectLst/>
                        </a:rPr>
                        <a:t>ResNet-200​</a:t>
                      </a:r>
                    </a:p>
                  </a:txBody>
                  <a:tcPr anchor="ctr"/>
                </a:tc>
                <a:tc>
                  <a:txBody>
                    <a:bodyPr/>
                    <a:lstStyle/>
                    <a:p>
                      <a:pPr algn="ctr" fontAlgn="base"/>
                      <a:r>
                        <a:rPr lang="en-US" sz="1600">
                          <a:effectLst/>
                        </a:rPr>
                        <a:t>VGG-16 /</a:t>
                      </a:r>
                    </a:p>
                    <a:p>
                      <a:pPr algn="ctr" fontAlgn="base"/>
                      <a:r>
                        <a:rPr lang="en-US" sz="1600">
                          <a:effectLst/>
                        </a:rPr>
                        <a:t>ResNet-200​</a:t>
                      </a:r>
                    </a:p>
                  </a:txBody>
                  <a:tcPr anchor="ctr"/>
                </a:tc>
                <a:tc>
                  <a:txBody>
                    <a:bodyPr/>
                    <a:lstStyle/>
                    <a:p>
                      <a:pPr algn="ctr" fontAlgn="base"/>
                      <a:r>
                        <a:rPr lang="en-US" sz="1600">
                          <a:effectLst/>
                        </a:rPr>
                        <a:t>ResNet-50/Mask-RCNN​</a:t>
                      </a:r>
                    </a:p>
                  </a:txBody>
                  <a:tcPr anchor="ctr"/>
                </a:tc>
                <a:tc>
                  <a:txBody>
                    <a:bodyPr/>
                    <a:lstStyle/>
                    <a:p>
                      <a:pPr algn="ctr" fontAlgn="base"/>
                      <a:r>
                        <a:rPr lang="en-US" sz="1600">
                          <a:effectLst/>
                        </a:rPr>
                        <a:t>VGG-16​</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a:effectLst/>
                        </a:rPr>
                        <a:t>VGG-16​</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651141961"/>
                  </a:ext>
                </a:extLst>
              </a:tr>
              <a:tr h="450439">
                <a:tc>
                  <a:txBody>
                    <a:bodyPr/>
                    <a:lstStyle/>
                    <a:p>
                      <a:pPr algn="ctr" fontAlgn="base"/>
                      <a:r>
                        <a:rPr lang="en-US" sz="1600" b="1">
                          <a:effectLst/>
                        </a:rPr>
                        <a:t>Online/Offline​</a:t>
                      </a:r>
                    </a:p>
                  </a:txBody>
                  <a:tcPr anchor="ctr"/>
                </a:tc>
                <a:tc>
                  <a:txBody>
                    <a:bodyPr/>
                    <a:lstStyle/>
                    <a:p>
                      <a:pPr algn="ctr" fontAlgn="base"/>
                      <a:r>
                        <a:rPr lang="en-US" sz="1600">
                          <a:effectLst/>
                        </a:rPr>
                        <a:t>Offline​</a:t>
                      </a:r>
                    </a:p>
                  </a:txBody>
                  <a:tcPr anchor="ctr"/>
                </a:tc>
                <a:tc>
                  <a:txBody>
                    <a:bodyPr/>
                    <a:lstStyle/>
                    <a:p>
                      <a:pPr algn="ctr" fontAlgn="base"/>
                      <a:r>
                        <a:rPr lang="en-US" sz="1600">
                          <a:effectLst/>
                        </a:rPr>
                        <a:t>Online​</a:t>
                      </a:r>
                    </a:p>
                  </a:txBody>
                  <a:tcPr anchor="ctr"/>
                </a:tc>
                <a:tc>
                  <a:txBody>
                    <a:bodyPr/>
                    <a:lstStyle/>
                    <a:p>
                      <a:pPr algn="ctr" fontAlgn="base"/>
                      <a:r>
                        <a:rPr lang="en-US" sz="1600">
                          <a:effectLst/>
                        </a:rPr>
                        <a:t>Online​</a:t>
                      </a:r>
                    </a:p>
                  </a:txBody>
                  <a:tcPr anchor="ctr"/>
                </a:tc>
                <a:tc>
                  <a:txBody>
                    <a:bodyPr/>
                    <a:lstStyle/>
                    <a:p>
                      <a:pPr algn="ctr" fontAlgn="base"/>
                      <a:r>
                        <a:rPr lang="en-US" sz="1600">
                          <a:effectLst/>
                        </a:rPr>
                        <a:t>Offline​</a:t>
                      </a:r>
                    </a:p>
                  </a:txBody>
                  <a:tcPr anchor="ctr"/>
                </a:tc>
                <a:tc>
                  <a:txBody>
                    <a:bodyPr/>
                    <a:lstStyle/>
                    <a:p>
                      <a:pPr algn="ctr" fontAlgn="base"/>
                      <a:r>
                        <a:rPr lang="en-US" sz="1600">
                          <a:effectLst/>
                        </a:rPr>
                        <a:t>Offline​</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a:effectLst/>
                        </a:rPr>
                        <a:t>Online​</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753780776"/>
                  </a:ext>
                </a:extLst>
              </a:tr>
              <a:tr h="450439">
                <a:tc>
                  <a:txBody>
                    <a:bodyPr/>
                    <a:lstStyle/>
                    <a:p>
                      <a:pPr algn="ctr" fontAlgn="base"/>
                      <a:r>
                        <a:rPr lang="en-US" sz="1600" b="1">
                          <a:effectLst/>
                        </a:rPr>
                        <a:t>FPS​</a:t>
                      </a:r>
                    </a:p>
                  </a:txBody>
                  <a:tcPr anchor="ctr"/>
                </a:tc>
                <a:tc>
                  <a:txBody>
                    <a:bodyPr/>
                    <a:lstStyle/>
                    <a:p>
                      <a:pPr algn="ctr" fontAlgn="base"/>
                      <a:r>
                        <a:rPr lang="en-US" sz="1600">
                          <a:effectLst/>
                        </a:rPr>
                        <a:t>8​</a:t>
                      </a:r>
                    </a:p>
                  </a:txBody>
                  <a:tcPr anchor="ctr"/>
                </a:tc>
                <a:tc>
                  <a:txBody>
                    <a:bodyPr/>
                    <a:lstStyle/>
                    <a:p>
                      <a:pPr algn="ctr" fontAlgn="base"/>
                      <a:r>
                        <a:rPr lang="en-US" sz="1600">
                          <a:effectLst/>
                        </a:rPr>
                        <a:t>24​</a:t>
                      </a:r>
                    </a:p>
                  </a:txBody>
                  <a:tcPr anchor="ctr"/>
                </a:tc>
                <a:tc>
                  <a:txBody>
                    <a:bodyPr/>
                    <a:lstStyle/>
                    <a:p>
                      <a:pPr algn="ctr" fontAlgn="base"/>
                      <a:r>
                        <a:rPr lang="en-US" sz="1600">
                          <a:effectLst/>
                        </a:rPr>
                        <a:t>24​</a:t>
                      </a:r>
                    </a:p>
                  </a:txBody>
                  <a:tcPr anchor="ctr"/>
                </a:tc>
                <a:tc>
                  <a:txBody>
                    <a:bodyPr/>
                    <a:lstStyle/>
                    <a:p>
                      <a:pPr algn="ctr" fontAlgn="base"/>
                      <a:r>
                        <a:rPr lang="en-US" sz="1600">
                          <a:effectLst/>
                        </a:rPr>
                        <a:t>12​</a:t>
                      </a:r>
                    </a:p>
                  </a:txBody>
                  <a:tcPr anchor="ctr"/>
                </a:tc>
                <a:tc>
                  <a:txBody>
                    <a:bodyPr/>
                    <a:lstStyle/>
                    <a:p>
                      <a:pPr algn="ctr" fontAlgn="base"/>
                      <a:r>
                        <a:rPr lang="en-US" sz="1600">
                          <a:effectLst/>
                        </a:rPr>
                        <a:t>21​</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a:effectLst/>
                        </a:rPr>
                        <a:t>28​</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615660188"/>
                  </a:ext>
                </a:extLst>
              </a:tr>
              <a:tr h="450439">
                <a:tc>
                  <a:txBody>
                    <a:bodyPr/>
                    <a:lstStyle/>
                    <a:p>
                      <a:pPr algn="ctr" fontAlgn="base"/>
                      <a:r>
                        <a:rPr lang="en-US" sz="1600" b="1">
                          <a:effectLst/>
                        </a:rPr>
                        <a:t>Dataset​</a:t>
                      </a:r>
                    </a:p>
                  </a:txBody>
                  <a:tcPr anchor="ctr"/>
                </a:tc>
                <a:tc>
                  <a:txBody>
                    <a:bodyPr/>
                    <a:lstStyle/>
                    <a:p>
                      <a:pPr algn="ctr" fontAlgn="base"/>
                      <a:r>
                        <a:rPr lang="en-US" sz="1600">
                          <a:effectLst/>
                        </a:rPr>
                        <a:t>THUMOS’14​</a:t>
                      </a:r>
                    </a:p>
                  </a:txBody>
                  <a:tcPr anchor="ctr"/>
                </a:tc>
                <a:tc>
                  <a:txBody>
                    <a:bodyPr/>
                    <a:lstStyle/>
                    <a:p>
                      <a:pPr algn="ctr" fontAlgn="base"/>
                      <a:r>
                        <a:rPr lang="en-US" sz="1600">
                          <a:effectLst/>
                        </a:rPr>
                        <a:t>THUMOS’14​</a:t>
                      </a:r>
                    </a:p>
                  </a:txBody>
                  <a:tcPr anchor="ctr"/>
                </a:tc>
                <a:tc>
                  <a:txBody>
                    <a:bodyPr/>
                    <a:lstStyle/>
                    <a:p>
                      <a:pPr algn="ctr" fontAlgn="base"/>
                      <a:r>
                        <a:rPr lang="en-US" sz="1600">
                          <a:effectLst/>
                        </a:rPr>
                        <a:t>THUMOS’14​</a:t>
                      </a:r>
                    </a:p>
                  </a:txBody>
                  <a:tcPr anchor="ctr"/>
                </a:tc>
                <a:tc>
                  <a:txBody>
                    <a:bodyPr/>
                    <a:lstStyle/>
                    <a:p>
                      <a:pPr algn="ctr" fontAlgn="base"/>
                      <a:r>
                        <a:rPr lang="en-US" sz="1600">
                          <a:effectLst/>
                        </a:rPr>
                        <a:t>UCF101​</a:t>
                      </a:r>
                    </a:p>
                  </a:txBody>
                  <a:tcPr anchor="ctr"/>
                </a:tc>
                <a:tc>
                  <a:txBody>
                    <a:bodyPr/>
                    <a:lstStyle/>
                    <a:p>
                      <a:pPr algn="ctr" fontAlgn="base"/>
                      <a:r>
                        <a:rPr lang="en-US" sz="1600">
                          <a:effectLst/>
                        </a:rPr>
                        <a:t>UCF101​</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a:effectLst/>
                        </a:rPr>
                        <a:t>UCF101​</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938978320"/>
                  </a:ext>
                </a:extLst>
              </a:tr>
              <a:tr h="450439">
                <a:tc>
                  <a:txBody>
                    <a:bodyPr/>
                    <a:lstStyle/>
                    <a:p>
                      <a:pPr algn="ctr" fontAlgn="base"/>
                      <a:r>
                        <a:rPr lang="en-US" sz="1600" b="1" err="1">
                          <a:effectLst/>
                        </a:rPr>
                        <a:t>mAP</a:t>
                      </a:r>
                      <a:r>
                        <a:rPr lang="en-US" sz="1600" b="1">
                          <a:effectLst/>
                        </a:rPr>
                        <a:t> score​</a:t>
                      </a:r>
                    </a:p>
                  </a:txBody>
                  <a:tcPr anchor="ctr"/>
                </a:tc>
                <a:tc>
                  <a:txBody>
                    <a:bodyPr/>
                    <a:lstStyle/>
                    <a:p>
                      <a:pPr algn="ctr" fontAlgn="base"/>
                      <a:r>
                        <a:rPr lang="en-US" sz="1600">
                          <a:effectLst/>
                        </a:rPr>
                        <a:t>38.8​</a:t>
                      </a:r>
                    </a:p>
                  </a:txBody>
                  <a:tcPr anchor="ctr"/>
                </a:tc>
                <a:tc>
                  <a:txBody>
                    <a:bodyPr/>
                    <a:lstStyle/>
                    <a:p>
                      <a:pPr algn="ctr" fontAlgn="base"/>
                      <a:r>
                        <a:rPr lang="en-US" sz="1600">
                          <a:effectLst/>
                        </a:rPr>
                        <a:t>47.2​</a:t>
                      </a:r>
                    </a:p>
                  </a:txBody>
                  <a:tcPr anchor="ctr"/>
                </a:tc>
                <a:tc>
                  <a:txBody>
                    <a:bodyPr/>
                    <a:lstStyle/>
                    <a:p>
                      <a:pPr algn="ctr" fontAlgn="base"/>
                      <a:r>
                        <a:rPr lang="en-US" sz="1600">
                          <a:effectLst/>
                        </a:rPr>
                        <a:t>45.3​</a:t>
                      </a:r>
                    </a:p>
                  </a:txBody>
                  <a:tcPr anchor="ctr"/>
                </a:tc>
                <a:tc>
                  <a:txBody>
                    <a:bodyPr/>
                    <a:lstStyle/>
                    <a:p>
                      <a:pPr algn="ctr" fontAlgn="base"/>
                      <a:r>
                        <a:rPr lang="en-US" sz="1600">
                          <a:effectLst/>
                        </a:rPr>
                        <a:t>77.9​</a:t>
                      </a:r>
                    </a:p>
                  </a:txBody>
                  <a:tcPr anchor="ctr"/>
                </a:tc>
                <a:tc>
                  <a:txBody>
                    <a:bodyPr/>
                    <a:lstStyle/>
                    <a:p>
                      <a:pPr algn="ctr" fontAlgn="base"/>
                      <a:r>
                        <a:rPr lang="en-US" sz="1600">
                          <a:effectLst/>
                        </a:rPr>
                        <a:t>75.0​</a:t>
                      </a:r>
                    </a:p>
                  </a:txBody>
                  <a:tcPr anchor="ctr">
                    <a:lnR w="57150" cap="flat" cmpd="sng" algn="ctr">
                      <a:solidFill>
                        <a:srgbClr val="FF0000"/>
                      </a:solidFill>
                      <a:prstDash val="solid"/>
                      <a:round/>
                      <a:headEnd type="none" w="med" len="med"/>
                      <a:tailEnd type="none" w="med" len="med"/>
                    </a:lnR>
                  </a:tcPr>
                </a:tc>
                <a:tc>
                  <a:txBody>
                    <a:bodyPr/>
                    <a:lstStyle/>
                    <a:p>
                      <a:pPr algn="ctr" fontAlgn="base"/>
                      <a:r>
                        <a:rPr lang="en-US" sz="1600">
                          <a:effectLst/>
                        </a:rPr>
                        <a:t>43.0​</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258605248"/>
                  </a:ext>
                </a:extLst>
              </a:tr>
            </a:tbl>
          </a:graphicData>
        </a:graphic>
      </p:graphicFrame>
      <p:sp>
        <p:nvSpPr>
          <p:cNvPr id="4" name="Slide Number Placeholder 3">
            <a:extLst>
              <a:ext uri="{FF2B5EF4-FFF2-40B4-BE49-F238E27FC236}">
                <a16:creationId xmlns:a16="http://schemas.microsoft.com/office/drawing/2014/main" id="{CD934BD1-81F9-4CBA-84C9-08082E2A7494}"/>
              </a:ext>
            </a:extLst>
          </p:cNvPr>
          <p:cNvSpPr>
            <a:spLocks noGrp="1"/>
          </p:cNvSpPr>
          <p:nvPr>
            <p:ph type="sldNum" sz="quarter" idx="13"/>
          </p:nvPr>
        </p:nvSpPr>
        <p:spPr/>
        <p:txBody>
          <a:bodyPr/>
          <a:lstStyle/>
          <a:p>
            <a:fld id="{47B18E72-FEC3-4883-A827-22C56F3B664F}" type="slidenum">
              <a:rPr lang="id-ID" smtClean="0"/>
              <a:t>11</a:t>
            </a:fld>
            <a:endParaRPr lang="id-ID"/>
          </a:p>
        </p:txBody>
      </p:sp>
    </p:spTree>
    <p:extLst>
      <p:ext uri="{BB962C8B-B14F-4D97-AF65-F5344CB8AC3E}">
        <p14:creationId xmlns:p14="http://schemas.microsoft.com/office/powerpoint/2010/main" val="285565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5852F1FA-9BF4-420D-84DA-DAA6CA3129EA}"/>
              </a:ext>
            </a:extLst>
          </p:cNvPr>
          <p:cNvSpPr txBox="1">
            <a:spLocks/>
          </p:cNvSpPr>
          <p:nvPr/>
        </p:nvSpPr>
        <p:spPr>
          <a:xfrm>
            <a:off x="366713" y="859327"/>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Inference Hardware</a:t>
            </a:r>
          </a:p>
        </p:txBody>
      </p:sp>
      <p:sp>
        <p:nvSpPr>
          <p:cNvPr id="6" name="Subtitle 2">
            <a:extLst>
              <a:ext uri="{FF2B5EF4-FFF2-40B4-BE49-F238E27FC236}">
                <a16:creationId xmlns:a16="http://schemas.microsoft.com/office/drawing/2014/main" id="{09ECC130-1E74-4CF4-B263-D79C3769658F}"/>
              </a:ext>
            </a:extLst>
          </p:cNvPr>
          <p:cNvSpPr txBox="1">
            <a:spLocks/>
          </p:cNvSpPr>
          <p:nvPr/>
        </p:nvSpPr>
        <p:spPr>
          <a:xfrm>
            <a:off x="366713" y="743710"/>
            <a:ext cx="11105059"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600" b="1">
              <a:solidFill>
                <a:schemeClr val="bg2">
                  <a:lumMod val="10000"/>
                </a:schemeClr>
              </a:solidFill>
              <a:ea typeface="Lato" panose="020F0502020204030203" pitchFamily="34" charset="0"/>
              <a:cs typeface="Lato" panose="020F0502020204030203" pitchFamily="34" charset="0"/>
            </a:endParaRPr>
          </a:p>
        </p:txBody>
      </p:sp>
      <p:sp>
        <p:nvSpPr>
          <p:cNvPr id="21" name="Subtitle 2"/>
          <p:cNvSpPr txBox="1">
            <a:spLocks/>
          </p:cNvSpPr>
          <p:nvPr/>
        </p:nvSpPr>
        <p:spPr>
          <a:xfrm>
            <a:off x="792652" y="294857"/>
            <a:ext cx="9551846"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2" name="Table 2">
            <a:extLst>
              <a:ext uri="{FF2B5EF4-FFF2-40B4-BE49-F238E27FC236}">
                <a16:creationId xmlns:a16="http://schemas.microsoft.com/office/drawing/2014/main" id="{615D2CC3-E513-4D20-ACA3-9B220D87A36D}"/>
              </a:ext>
            </a:extLst>
          </p:cNvPr>
          <p:cNvGraphicFramePr>
            <a:graphicFrameLocks noGrp="1"/>
          </p:cNvGraphicFramePr>
          <p:nvPr>
            <p:extLst>
              <p:ext uri="{D42A27DB-BD31-4B8C-83A1-F6EECF244321}">
                <p14:modId xmlns:p14="http://schemas.microsoft.com/office/powerpoint/2010/main" val="2193572974"/>
              </p:ext>
            </p:extLst>
          </p:nvPr>
        </p:nvGraphicFramePr>
        <p:xfrm>
          <a:off x="636729" y="2113213"/>
          <a:ext cx="10918541" cy="3194756"/>
        </p:xfrm>
        <a:graphic>
          <a:graphicData uri="http://schemas.openxmlformats.org/drawingml/2006/table">
            <a:tbl>
              <a:tblPr firstRow="1" bandRow="1">
                <a:tableStyleId>{5940675A-B579-460E-94D1-54222C63F5DA}</a:tableStyleId>
              </a:tblPr>
              <a:tblGrid>
                <a:gridCol w="1886539">
                  <a:extLst>
                    <a:ext uri="{9D8B030D-6E8A-4147-A177-3AD203B41FA5}">
                      <a16:colId xmlns:a16="http://schemas.microsoft.com/office/drawing/2014/main" val="510995223"/>
                    </a:ext>
                  </a:extLst>
                </a:gridCol>
                <a:gridCol w="1375257">
                  <a:extLst>
                    <a:ext uri="{9D8B030D-6E8A-4147-A177-3AD203B41FA5}">
                      <a16:colId xmlns:a16="http://schemas.microsoft.com/office/drawing/2014/main" val="2899203862"/>
                    </a:ext>
                  </a:extLst>
                </a:gridCol>
                <a:gridCol w="1531349">
                  <a:extLst>
                    <a:ext uri="{9D8B030D-6E8A-4147-A177-3AD203B41FA5}">
                      <a16:colId xmlns:a16="http://schemas.microsoft.com/office/drawing/2014/main" val="4079854458"/>
                    </a:ext>
                  </a:extLst>
                </a:gridCol>
                <a:gridCol w="1531349">
                  <a:extLst>
                    <a:ext uri="{9D8B030D-6E8A-4147-A177-3AD203B41FA5}">
                      <a16:colId xmlns:a16="http://schemas.microsoft.com/office/drawing/2014/main" val="2273942735"/>
                    </a:ext>
                  </a:extLst>
                </a:gridCol>
                <a:gridCol w="1531349">
                  <a:extLst>
                    <a:ext uri="{9D8B030D-6E8A-4147-A177-3AD203B41FA5}">
                      <a16:colId xmlns:a16="http://schemas.microsoft.com/office/drawing/2014/main" val="2470093028"/>
                    </a:ext>
                  </a:extLst>
                </a:gridCol>
                <a:gridCol w="1531349">
                  <a:extLst>
                    <a:ext uri="{9D8B030D-6E8A-4147-A177-3AD203B41FA5}">
                      <a16:colId xmlns:a16="http://schemas.microsoft.com/office/drawing/2014/main" val="2023333395"/>
                    </a:ext>
                  </a:extLst>
                </a:gridCol>
                <a:gridCol w="1531349">
                  <a:extLst>
                    <a:ext uri="{9D8B030D-6E8A-4147-A177-3AD203B41FA5}">
                      <a16:colId xmlns:a16="http://schemas.microsoft.com/office/drawing/2014/main" val="226655782"/>
                    </a:ext>
                  </a:extLst>
                </a:gridCol>
              </a:tblGrid>
              <a:tr h="739962">
                <a:tc>
                  <a:txBody>
                    <a:bodyPr/>
                    <a:lstStyle/>
                    <a:p>
                      <a:pPr algn="ctr"/>
                      <a:endParaRPr lang="en-US" sz="1600" b="1"/>
                    </a:p>
                  </a:txBody>
                  <a:tcPr anchor="ctr"/>
                </a:tc>
                <a:tc>
                  <a:txBody>
                    <a:bodyPr/>
                    <a:lstStyle/>
                    <a:p>
                      <a:pPr algn="ctr"/>
                      <a:r>
                        <a:rPr lang="en-US" sz="1600" b="1"/>
                        <a:t>Titan RTX</a:t>
                      </a:r>
                    </a:p>
                  </a:txBody>
                  <a:tcPr anchor="ctr"/>
                </a:tc>
                <a:tc>
                  <a:txBody>
                    <a:bodyPr/>
                    <a:lstStyle/>
                    <a:p>
                      <a:pPr algn="ctr"/>
                      <a:r>
                        <a:rPr lang="en-US" sz="1600" b="1"/>
                        <a:t>GeForce GTX 1080 </a:t>
                      </a:r>
                      <a:r>
                        <a:rPr lang="en-US" sz="1600" b="1" err="1"/>
                        <a:t>Ti</a:t>
                      </a:r>
                      <a:endParaRPr lang="en-US" sz="1600" b="1"/>
                    </a:p>
                  </a:txBody>
                  <a:tcPr anchor="ctr">
                    <a:lnR w="57150" cap="flat" cmpd="sng" algn="ctr">
                      <a:solidFill>
                        <a:srgbClr val="FF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GeForce GTX 1660 </a:t>
                      </a:r>
                      <a:r>
                        <a:rPr lang="en-US" sz="1600" b="1" err="1"/>
                        <a:t>Ti</a:t>
                      </a:r>
                      <a:endParaRPr lang="en-US" sz="1600" b="1"/>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tc>
                  <a:txBody>
                    <a:bodyPr/>
                    <a:lstStyle/>
                    <a:p>
                      <a:pPr algn="ctr"/>
                      <a:r>
                        <a:rPr lang="en-US" sz="1600" b="1"/>
                        <a:t>GeForce RTX 2060</a:t>
                      </a:r>
                    </a:p>
                  </a:txBody>
                  <a:tcPr anchor="ctr">
                    <a:lnL w="57150" cap="flat" cmpd="sng" algn="ctr">
                      <a:solidFill>
                        <a:srgbClr val="FF0000"/>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GeForce GTX 1650 </a:t>
                      </a:r>
                      <a:r>
                        <a:rPr lang="en-US" sz="1600" b="1" err="1"/>
                        <a:t>Ti</a:t>
                      </a:r>
                      <a:endParaRPr lang="en-US" sz="1600" b="1"/>
                    </a:p>
                  </a:txBody>
                  <a:tcPr anchor="ctr"/>
                </a:tc>
                <a:tc>
                  <a:txBody>
                    <a:bodyPr/>
                    <a:lstStyle/>
                    <a:p>
                      <a:pPr algn="ctr"/>
                      <a:r>
                        <a:rPr lang="en-US" sz="1600" b="1"/>
                        <a:t>Radeon RX 590</a:t>
                      </a:r>
                    </a:p>
                  </a:txBody>
                  <a:tcPr anchor="ctr"/>
                </a:tc>
                <a:extLst>
                  <a:ext uri="{0D108BD9-81ED-4DB2-BD59-A6C34878D82A}">
                    <a16:rowId xmlns:a16="http://schemas.microsoft.com/office/drawing/2014/main" val="3123471976"/>
                  </a:ext>
                </a:extLst>
              </a:tr>
              <a:tr h="428708">
                <a:tc>
                  <a:txBody>
                    <a:bodyPr/>
                    <a:lstStyle/>
                    <a:p>
                      <a:pPr algn="ctr"/>
                      <a:r>
                        <a:rPr lang="en-US" sz="1600" b="1" err="1"/>
                        <a:t>Cuda</a:t>
                      </a:r>
                      <a:r>
                        <a:rPr lang="en-US" sz="1600" b="1"/>
                        <a:t> Support</a:t>
                      </a:r>
                    </a:p>
                  </a:txBody>
                  <a:tcPr anchor="ctr"/>
                </a:tc>
                <a:tc>
                  <a:txBody>
                    <a:bodyPr/>
                    <a:lstStyle/>
                    <a:p>
                      <a:pPr algn="ctr"/>
                      <a:r>
                        <a:rPr lang="en-US" sz="1600"/>
                        <a:t>Yes</a:t>
                      </a:r>
                    </a:p>
                  </a:txBody>
                  <a:tcPr anchor="ctr"/>
                </a:tc>
                <a:tc>
                  <a:txBody>
                    <a:bodyPr/>
                    <a:lstStyle/>
                    <a:p>
                      <a:pPr algn="ctr"/>
                      <a:r>
                        <a:rPr lang="en-US" sz="1600"/>
                        <a:t>Yes</a:t>
                      </a:r>
                    </a:p>
                  </a:txBody>
                  <a:tcPr anchor="ctr">
                    <a:lnR w="57150" cap="flat" cmpd="sng" algn="ctr">
                      <a:solidFill>
                        <a:srgbClr val="FF0000"/>
                      </a:solidFill>
                      <a:prstDash val="solid"/>
                      <a:round/>
                      <a:headEnd type="none" w="med" len="med"/>
                      <a:tailEnd type="none" w="med" len="med"/>
                    </a:lnR>
                  </a:tcPr>
                </a:tc>
                <a:tc>
                  <a:txBody>
                    <a:bodyPr/>
                    <a:lstStyle/>
                    <a:p>
                      <a:pPr algn="ctr"/>
                      <a:r>
                        <a:rPr lang="en-US" sz="1600"/>
                        <a:t>Yes</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algn="ctr"/>
                      <a:r>
                        <a:rPr lang="en-US" sz="1600"/>
                        <a:t>Yes</a:t>
                      </a:r>
                    </a:p>
                  </a:txBody>
                  <a:tcPr anchor="ctr">
                    <a:lnL w="57150" cap="flat" cmpd="sng" algn="ctr">
                      <a:solidFill>
                        <a:srgbClr val="FF0000"/>
                      </a:solidFill>
                      <a:prstDash val="solid"/>
                      <a:round/>
                      <a:headEnd type="none" w="med" len="med"/>
                      <a:tailEnd type="none" w="med" len="med"/>
                    </a:lnL>
                  </a:tcPr>
                </a:tc>
                <a:tc>
                  <a:txBody>
                    <a:bodyPr/>
                    <a:lstStyle/>
                    <a:p>
                      <a:pPr algn="ctr"/>
                      <a:r>
                        <a:rPr lang="en-US" sz="1600"/>
                        <a:t>Yes</a:t>
                      </a:r>
                    </a:p>
                  </a:txBody>
                  <a:tcPr anchor="ctr"/>
                </a:tc>
                <a:tc>
                  <a:txBody>
                    <a:bodyPr/>
                    <a:lstStyle/>
                    <a:p>
                      <a:pPr algn="ctr"/>
                      <a:r>
                        <a:rPr lang="en-US" sz="1600"/>
                        <a:t>No</a:t>
                      </a:r>
                    </a:p>
                  </a:txBody>
                  <a:tcPr anchor="ctr"/>
                </a:tc>
                <a:extLst>
                  <a:ext uri="{0D108BD9-81ED-4DB2-BD59-A6C34878D82A}">
                    <a16:rowId xmlns:a16="http://schemas.microsoft.com/office/drawing/2014/main" val="3067270086"/>
                  </a:ext>
                </a:extLst>
              </a:tr>
              <a:tr h="428708">
                <a:tc>
                  <a:txBody>
                    <a:bodyPr/>
                    <a:lstStyle/>
                    <a:p>
                      <a:pPr algn="ctr"/>
                      <a:r>
                        <a:rPr lang="en-US" sz="1600" b="1"/>
                        <a:t>RAM (GB)</a:t>
                      </a:r>
                    </a:p>
                  </a:txBody>
                  <a:tcPr anchor="ctr"/>
                </a:tc>
                <a:tc>
                  <a:txBody>
                    <a:bodyPr/>
                    <a:lstStyle/>
                    <a:p>
                      <a:pPr algn="ctr"/>
                      <a:r>
                        <a:rPr lang="en-US" sz="1600"/>
                        <a:t>24 </a:t>
                      </a:r>
                    </a:p>
                  </a:txBody>
                  <a:tcPr anchor="ctr"/>
                </a:tc>
                <a:tc>
                  <a:txBody>
                    <a:bodyPr/>
                    <a:lstStyle/>
                    <a:p>
                      <a:pPr algn="ctr"/>
                      <a:r>
                        <a:rPr lang="en-US" sz="1600"/>
                        <a:t>11 </a:t>
                      </a:r>
                    </a:p>
                  </a:txBody>
                  <a:tcPr anchor="ctr">
                    <a:lnR w="57150" cap="flat" cmpd="sng" algn="ctr">
                      <a:solidFill>
                        <a:srgbClr val="FF0000"/>
                      </a:solidFill>
                      <a:prstDash val="solid"/>
                      <a:round/>
                      <a:headEnd type="none" w="med" len="med"/>
                      <a:tailEnd type="none" w="med" len="med"/>
                    </a:lnR>
                  </a:tcPr>
                </a:tc>
                <a:tc>
                  <a:txBody>
                    <a:bodyPr/>
                    <a:lstStyle/>
                    <a:p>
                      <a:pPr algn="ctr"/>
                      <a:r>
                        <a:rPr lang="en-US" sz="1600"/>
                        <a:t>6 </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algn="ctr"/>
                      <a:r>
                        <a:rPr lang="en-US" sz="1600"/>
                        <a:t>6 </a:t>
                      </a:r>
                    </a:p>
                  </a:txBody>
                  <a:tcPr anchor="ctr">
                    <a:lnL w="57150" cap="flat" cmpd="sng" algn="ctr">
                      <a:solidFill>
                        <a:srgbClr val="FF0000"/>
                      </a:solidFill>
                      <a:prstDash val="solid"/>
                      <a:round/>
                      <a:headEnd type="none" w="med" len="med"/>
                      <a:tailEnd type="none" w="med" len="med"/>
                    </a:lnL>
                  </a:tcPr>
                </a:tc>
                <a:tc>
                  <a:txBody>
                    <a:bodyPr/>
                    <a:lstStyle/>
                    <a:p>
                      <a:pPr algn="ctr"/>
                      <a:r>
                        <a:rPr lang="en-US" sz="1600"/>
                        <a:t>4 </a:t>
                      </a:r>
                    </a:p>
                  </a:txBody>
                  <a:tcPr anchor="ctr"/>
                </a:tc>
                <a:tc>
                  <a:txBody>
                    <a:bodyPr/>
                    <a:lstStyle/>
                    <a:p>
                      <a:pPr algn="ctr"/>
                      <a:r>
                        <a:rPr lang="en-US" sz="1600"/>
                        <a:t>8 </a:t>
                      </a:r>
                    </a:p>
                  </a:txBody>
                  <a:tcPr anchor="ctr"/>
                </a:tc>
                <a:extLst>
                  <a:ext uri="{0D108BD9-81ED-4DB2-BD59-A6C34878D82A}">
                    <a16:rowId xmlns:a16="http://schemas.microsoft.com/office/drawing/2014/main" val="2053802849"/>
                  </a:ext>
                </a:extLst>
              </a:tr>
              <a:tr h="739962">
                <a:tc>
                  <a:txBody>
                    <a:bodyPr/>
                    <a:lstStyle/>
                    <a:p>
                      <a:pPr algn="ctr"/>
                      <a:r>
                        <a:rPr lang="en-US" sz="1600" b="1"/>
                        <a:t>Memory Bandwidth (GB/s)</a:t>
                      </a:r>
                    </a:p>
                  </a:txBody>
                  <a:tcPr anchor="ctr"/>
                </a:tc>
                <a:tc>
                  <a:txBody>
                    <a:bodyPr/>
                    <a:lstStyle/>
                    <a:p>
                      <a:pPr algn="ctr"/>
                      <a:r>
                        <a:rPr lang="en-US" sz="1600"/>
                        <a:t>672 </a:t>
                      </a:r>
                    </a:p>
                  </a:txBody>
                  <a:tcPr anchor="ctr"/>
                </a:tc>
                <a:tc>
                  <a:txBody>
                    <a:bodyPr/>
                    <a:lstStyle/>
                    <a:p>
                      <a:pPr algn="ctr"/>
                      <a:r>
                        <a:rPr lang="en-US" sz="1600"/>
                        <a:t>484 </a:t>
                      </a:r>
                    </a:p>
                  </a:txBody>
                  <a:tcPr anchor="ctr">
                    <a:lnR w="57150" cap="flat" cmpd="sng" algn="ctr">
                      <a:solidFill>
                        <a:srgbClr val="FF0000"/>
                      </a:solidFill>
                      <a:prstDash val="solid"/>
                      <a:round/>
                      <a:headEnd type="none" w="med" len="med"/>
                      <a:tailEnd type="none" w="med" len="med"/>
                    </a:lnR>
                  </a:tcPr>
                </a:tc>
                <a:tc>
                  <a:txBody>
                    <a:bodyPr/>
                    <a:lstStyle/>
                    <a:p>
                      <a:pPr algn="ctr"/>
                      <a:r>
                        <a:rPr lang="en-US" sz="1600"/>
                        <a:t>192 </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algn="ctr"/>
                      <a:r>
                        <a:rPr lang="en-US" sz="1600"/>
                        <a:t>336 </a:t>
                      </a:r>
                    </a:p>
                  </a:txBody>
                  <a:tcPr anchor="ctr">
                    <a:lnL w="57150" cap="flat" cmpd="sng" algn="ctr">
                      <a:solidFill>
                        <a:srgbClr val="FF0000"/>
                      </a:solidFill>
                      <a:prstDash val="solid"/>
                      <a:round/>
                      <a:headEnd type="none" w="med" len="med"/>
                      <a:tailEnd type="none" w="med" len="med"/>
                    </a:lnL>
                  </a:tcPr>
                </a:tc>
                <a:tc>
                  <a:txBody>
                    <a:bodyPr/>
                    <a:lstStyle/>
                    <a:p>
                      <a:pPr algn="ctr"/>
                      <a:r>
                        <a:rPr lang="en-US" sz="1600"/>
                        <a:t>128 </a:t>
                      </a:r>
                    </a:p>
                  </a:txBody>
                  <a:tcPr anchor="ctr"/>
                </a:tc>
                <a:tc>
                  <a:txBody>
                    <a:bodyPr/>
                    <a:lstStyle/>
                    <a:p>
                      <a:pPr algn="ctr"/>
                      <a:r>
                        <a:rPr lang="en-US" sz="1600"/>
                        <a:t>256 </a:t>
                      </a:r>
                    </a:p>
                  </a:txBody>
                  <a:tcPr anchor="ctr"/>
                </a:tc>
                <a:extLst>
                  <a:ext uri="{0D108BD9-81ED-4DB2-BD59-A6C34878D82A}">
                    <a16:rowId xmlns:a16="http://schemas.microsoft.com/office/drawing/2014/main" val="3674464405"/>
                  </a:ext>
                </a:extLst>
              </a:tr>
              <a:tr h="428708">
                <a:tc>
                  <a:txBody>
                    <a:bodyPr/>
                    <a:lstStyle/>
                    <a:p>
                      <a:pPr algn="ctr"/>
                      <a:r>
                        <a:rPr lang="en-US" sz="1600" b="1"/>
                        <a:t>Power (W)</a:t>
                      </a:r>
                    </a:p>
                  </a:txBody>
                  <a:tcPr anchor="ctr"/>
                </a:tc>
                <a:tc>
                  <a:txBody>
                    <a:bodyPr/>
                    <a:lstStyle/>
                    <a:p>
                      <a:pPr algn="ctr"/>
                      <a:r>
                        <a:rPr lang="en-US" sz="1600"/>
                        <a:t>280</a:t>
                      </a:r>
                    </a:p>
                  </a:txBody>
                  <a:tcPr anchor="ctr"/>
                </a:tc>
                <a:tc>
                  <a:txBody>
                    <a:bodyPr/>
                    <a:lstStyle/>
                    <a:p>
                      <a:pPr algn="ctr"/>
                      <a:r>
                        <a:rPr lang="en-US" sz="1600"/>
                        <a:t>250</a:t>
                      </a:r>
                    </a:p>
                  </a:txBody>
                  <a:tcPr anchor="ctr">
                    <a:lnR w="57150" cap="flat" cmpd="sng" algn="ctr">
                      <a:solidFill>
                        <a:srgbClr val="FF0000"/>
                      </a:solidFill>
                      <a:prstDash val="solid"/>
                      <a:round/>
                      <a:headEnd type="none" w="med" len="med"/>
                      <a:tailEnd type="none" w="med" len="med"/>
                    </a:lnR>
                  </a:tcPr>
                </a:tc>
                <a:tc>
                  <a:txBody>
                    <a:bodyPr/>
                    <a:lstStyle/>
                    <a:p>
                      <a:pPr algn="ctr"/>
                      <a:r>
                        <a:rPr lang="en-US" sz="1600"/>
                        <a:t>120</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algn="ctr"/>
                      <a:r>
                        <a:rPr lang="en-US" sz="1600"/>
                        <a:t>160</a:t>
                      </a:r>
                    </a:p>
                  </a:txBody>
                  <a:tcPr anchor="ctr">
                    <a:lnL w="57150" cap="flat" cmpd="sng" algn="ctr">
                      <a:solidFill>
                        <a:srgbClr val="FF0000"/>
                      </a:solidFill>
                      <a:prstDash val="solid"/>
                      <a:round/>
                      <a:headEnd type="none" w="med" len="med"/>
                      <a:tailEnd type="none" w="med" len="med"/>
                    </a:lnL>
                  </a:tcPr>
                </a:tc>
                <a:tc>
                  <a:txBody>
                    <a:bodyPr/>
                    <a:lstStyle/>
                    <a:p>
                      <a:pPr algn="ctr"/>
                      <a:r>
                        <a:rPr lang="en-US" sz="1600"/>
                        <a:t>75</a:t>
                      </a:r>
                    </a:p>
                  </a:txBody>
                  <a:tcPr anchor="ctr"/>
                </a:tc>
                <a:tc>
                  <a:txBody>
                    <a:bodyPr/>
                    <a:lstStyle/>
                    <a:p>
                      <a:pPr algn="ctr"/>
                      <a:r>
                        <a:rPr lang="en-US" sz="1600"/>
                        <a:t>175</a:t>
                      </a:r>
                    </a:p>
                  </a:txBody>
                  <a:tcPr anchor="ctr"/>
                </a:tc>
                <a:extLst>
                  <a:ext uri="{0D108BD9-81ED-4DB2-BD59-A6C34878D82A}">
                    <a16:rowId xmlns:a16="http://schemas.microsoft.com/office/drawing/2014/main" val="4100045561"/>
                  </a:ext>
                </a:extLst>
              </a:tr>
              <a:tr h="428708">
                <a:tc>
                  <a:txBody>
                    <a:bodyPr/>
                    <a:lstStyle/>
                    <a:p>
                      <a:pPr algn="ctr"/>
                      <a:r>
                        <a:rPr lang="en-US" sz="1600" b="1"/>
                        <a:t>Price (Rs.)</a:t>
                      </a:r>
                    </a:p>
                  </a:txBody>
                  <a:tcPr anchor="ctr"/>
                </a:tc>
                <a:tc>
                  <a:txBody>
                    <a:bodyPr/>
                    <a:lstStyle/>
                    <a:p>
                      <a:pPr algn="ctr"/>
                      <a:r>
                        <a:rPr lang="en-US" sz="1600"/>
                        <a:t>Rs. 500,000</a:t>
                      </a:r>
                    </a:p>
                  </a:txBody>
                  <a:tcPr anchor="ctr"/>
                </a:tc>
                <a:tc>
                  <a:txBody>
                    <a:bodyPr/>
                    <a:lstStyle/>
                    <a:p>
                      <a:pPr algn="ctr"/>
                      <a:r>
                        <a:rPr lang="en-US" sz="1600"/>
                        <a:t>Rs. 160,000</a:t>
                      </a:r>
                    </a:p>
                  </a:txBody>
                  <a:tcPr anchor="ctr">
                    <a:lnR w="57150" cap="flat" cmpd="sng" algn="ctr">
                      <a:solidFill>
                        <a:srgbClr val="FF0000"/>
                      </a:solidFill>
                      <a:prstDash val="solid"/>
                      <a:round/>
                      <a:headEnd type="none" w="med" len="med"/>
                      <a:tailEnd type="none" w="med" len="med"/>
                    </a:lnR>
                  </a:tcPr>
                </a:tc>
                <a:tc>
                  <a:txBody>
                    <a:bodyPr/>
                    <a:lstStyle/>
                    <a:p>
                      <a:pPr algn="ctr"/>
                      <a:r>
                        <a:rPr lang="en-US" sz="1600"/>
                        <a:t>Rs. 56,000</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tc>
                  <a:txBody>
                    <a:bodyPr/>
                    <a:lstStyle/>
                    <a:p>
                      <a:pPr algn="ctr"/>
                      <a:r>
                        <a:rPr lang="en-US" sz="1600"/>
                        <a:t>Rs. 65,000</a:t>
                      </a:r>
                    </a:p>
                  </a:txBody>
                  <a:tcPr anchor="ctr">
                    <a:lnL w="57150" cap="flat" cmpd="sng" algn="ctr">
                      <a:solidFill>
                        <a:srgbClr val="FF0000"/>
                      </a:solidFill>
                      <a:prstDash val="solid"/>
                      <a:round/>
                      <a:headEnd type="none" w="med" len="med"/>
                      <a:tailEnd type="none" w="med" len="med"/>
                    </a:lnL>
                  </a:tcPr>
                </a:tc>
                <a:tc>
                  <a:txBody>
                    <a:bodyPr/>
                    <a:lstStyle/>
                    <a:p>
                      <a:pPr algn="ctr"/>
                      <a:r>
                        <a:rPr lang="en-US" sz="1600"/>
                        <a:t>Rs. 30,000</a:t>
                      </a:r>
                    </a:p>
                  </a:txBody>
                  <a:tcPr anchor="ctr"/>
                </a:tc>
                <a:tc>
                  <a:txBody>
                    <a:bodyPr/>
                    <a:lstStyle/>
                    <a:p>
                      <a:pPr algn="ctr"/>
                      <a:r>
                        <a:rPr lang="en-US" sz="1600"/>
                        <a:t>Rs. 36,000</a:t>
                      </a:r>
                    </a:p>
                  </a:txBody>
                  <a:tcPr anchor="ctr"/>
                </a:tc>
                <a:extLst>
                  <a:ext uri="{0D108BD9-81ED-4DB2-BD59-A6C34878D82A}">
                    <a16:rowId xmlns:a16="http://schemas.microsoft.com/office/drawing/2014/main" val="2333782946"/>
                  </a:ext>
                </a:extLst>
              </a:tr>
            </a:tbl>
          </a:graphicData>
        </a:graphic>
      </p:graphicFrame>
      <p:sp>
        <p:nvSpPr>
          <p:cNvPr id="4" name="Slide Number Placeholder 3">
            <a:extLst>
              <a:ext uri="{FF2B5EF4-FFF2-40B4-BE49-F238E27FC236}">
                <a16:creationId xmlns:a16="http://schemas.microsoft.com/office/drawing/2014/main" id="{EA78D48C-68EC-4C3D-8266-F64E97B85FF3}"/>
              </a:ext>
            </a:extLst>
          </p:cNvPr>
          <p:cNvSpPr>
            <a:spLocks noGrp="1"/>
          </p:cNvSpPr>
          <p:nvPr>
            <p:ph type="sldNum" sz="quarter" idx="13"/>
          </p:nvPr>
        </p:nvSpPr>
        <p:spPr/>
        <p:txBody>
          <a:bodyPr/>
          <a:lstStyle/>
          <a:p>
            <a:fld id="{47B18E72-FEC3-4883-A827-22C56F3B664F}" type="slidenum">
              <a:rPr lang="id-ID" smtClean="0"/>
              <a:t>12</a:t>
            </a:fld>
            <a:endParaRPr lang="id-ID"/>
          </a:p>
        </p:txBody>
      </p:sp>
      <p:cxnSp>
        <p:nvCxnSpPr>
          <p:cNvPr id="10" name="Straight Connector 9">
            <a:extLst>
              <a:ext uri="{FF2B5EF4-FFF2-40B4-BE49-F238E27FC236}">
                <a16:creationId xmlns:a16="http://schemas.microsoft.com/office/drawing/2014/main" id="{A158BBA9-EBA9-41B9-98FB-1BF71B9B70BB}"/>
              </a:ext>
            </a:extLst>
          </p:cNvPr>
          <p:cNvCxnSpPr/>
          <p:nvPr/>
        </p:nvCxnSpPr>
        <p:spPr>
          <a:xfrm>
            <a:off x="501583" y="1444279"/>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92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D617C2D-72AE-456E-BB22-53875DB4D226}"/>
              </a:ext>
            </a:extLst>
          </p:cNvPr>
          <p:cNvSpPr txBox="1">
            <a:spLocks/>
          </p:cNvSpPr>
          <p:nvPr/>
        </p:nvSpPr>
        <p:spPr>
          <a:xfrm>
            <a:off x="366713" y="291780"/>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Platform Design</a:t>
            </a:r>
            <a:endParaRPr lang="id-ID" sz="3600" b="1">
              <a:solidFill>
                <a:schemeClr val="bg2">
                  <a:lumMod val="10000"/>
                </a:schemeClr>
              </a:solidFill>
              <a:ea typeface="Lato" panose="020F0502020204030203" pitchFamily="34" charset="0"/>
              <a:cs typeface="Lato" panose="020F0502020204030203" pitchFamily="34" charset="0"/>
            </a:endParaRPr>
          </a:p>
        </p:txBody>
      </p:sp>
      <p:sp>
        <p:nvSpPr>
          <p:cNvPr id="21" name="Subtitle 2"/>
          <p:cNvSpPr txBox="1">
            <a:spLocks/>
          </p:cNvSpPr>
          <p:nvPr/>
        </p:nvSpPr>
        <p:spPr>
          <a:xfrm>
            <a:off x="792652" y="294857"/>
            <a:ext cx="9551846"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id-ID"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6" name="Table 3">
            <a:extLst>
              <a:ext uri="{FF2B5EF4-FFF2-40B4-BE49-F238E27FC236}">
                <a16:creationId xmlns:a16="http://schemas.microsoft.com/office/drawing/2014/main" id="{E69FD1E7-411C-4B6D-BE6A-5F6360ED4F13}"/>
              </a:ext>
            </a:extLst>
          </p:cNvPr>
          <p:cNvGraphicFramePr>
            <a:graphicFrameLocks noGrp="1"/>
          </p:cNvGraphicFramePr>
          <p:nvPr>
            <p:extLst>
              <p:ext uri="{D42A27DB-BD31-4B8C-83A1-F6EECF244321}">
                <p14:modId xmlns:p14="http://schemas.microsoft.com/office/powerpoint/2010/main" val="2928913280"/>
              </p:ext>
            </p:extLst>
          </p:nvPr>
        </p:nvGraphicFramePr>
        <p:xfrm>
          <a:off x="636729" y="1033680"/>
          <a:ext cx="10918540" cy="5483587"/>
        </p:xfrm>
        <a:graphic>
          <a:graphicData uri="http://schemas.openxmlformats.org/drawingml/2006/table">
            <a:tbl>
              <a:tblPr firstRow="1" bandRow="1">
                <a:tableStyleId>{5940675A-B579-460E-94D1-54222C63F5DA}</a:tableStyleId>
              </a:tblPr>
              <a:tblGrid>
                <a:gridCol w="2062942">
                  <a:extLst>
                    <a:ext uri="{9D8B030D-6E8A-4147-A177-3AD203B41FA5}">
                      <a16:colId xmlns:a16="http://schemas.microsoft.com/office/drawing/2014/main" val="3048926894"/>
                    </a:ext>
                  </a:extLst>
                </a:gridCol>
                <a:gridCol w="1943661">
                  <a:extLst>
                    <a:ext uri="{9D8B030D-6E8A-4147-A177-3AD203B41FA5}">
                      <a16:colId xmlns:a16="http://schemas.microsoft.com/office/drawing/2014/main" val="3473719874"/>
                    </a:ext>
                  </a:extLst>
                </a:gridCol>
                <a:gridCol w="2651163">
                  <a:extLst>
                    <a:ext uri="{9D8B030D-6E8A-4147-A177-3AD203B41FA5}">
                      <a16:colId xmlns:a16="http://schemas.microsoft.com/office/drawing/2014/main" val="721529536"/>
                    </a:ext>
                  </a:extLst>
                </a:gridCol>
                <a:gridCol w="2209510">
                  <a:extLst>
                    <a:ext uri="{9D8B030D-6E8A-4147-A177-3AD203B41FA5}">
                      <a16:colId xmlns:a16="http://schemas.microsoft.com/office/drawing/2014/main" val="934798331"/>
                    </a:ext>
                  </a:extLst>
                </a:gridCol>
                <a:gridCol w="2051264">
                  <a:extLst>
                    <a:ext uri="{9D8B030D-6E8A-4147-A177-3AD203B41FA5}">
                      <a16:colId xmlns:a16="http://schemas.microsoft.com/office/drawing/2014/main" val="2403289529"/>
                    </a:ext>
                  </a:extLst>
                </a:gridCol>
              </a:tblGrid>
              <a:tr h="1892872">
                <a:tc>
                  <a:txBody>
                    <a:bodyPr/>
                    <a:lstStyle/>
                    <a:p>
                      <a:endParaRPr lang="en-US" sz="1400" b="1">
                        <a:ln>
                          <a:noFill/>
                        </a:ln>
                        <a:solidFill>
                          <a:srgbClr val="FFFFFF"/>
                        </a:solidFill>
                      </a:endParaRPr>
                    </a:p>
                  </a:txBody>
                  <a:tcPr marL="135814" marR="81488" marT="81488" marB="81488"/>
                </a:tc>
                <a:tc>
                  <a:txBody>
                    <a:bodyPr/>
                    <a:lstStyle/>
                    <a:p>
                      <a:pPr algn="ct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Serial-Link-Arm based platform</a:t>
                      </a:r>
                      <a:endParaRPr lang="en-US" sz="1400" b="1">
                        <a:solidFill>
                          <a:schemeClr val="tx1"/>
                        </a:solidFill>
                      </a:endParaRPr>
                    </a:p>
                  </a:txBody>
                  <a:tcPr marL="135814" marR="81488" marT="81488" marB="81488"/>
                </a:tc>
                <a:tc>
                  <a:txBody>
                    <a:bodyPr/>
                    <a:lstStyle/>
                    <a:p>
                      <a:pPr algn="ct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Stewart platform with prismatic actuators (6-DoF)</a:t>
                      </a:r>
                      <a:endParaRPr lang="en-US" sz="1400" b="1">
                        <a:solidFill>
                          <a:schemeClr val="tx1"/>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algn="ct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Stewart platform with </a:t>
                      </a:r>
                    </a:p>
                    <a:p>
                      <a:pPr lvl="0" algn="ctr">
                        <a:buNone/>
                      </a:pPr>
                      <a:r>
                        <a:rPr lang="en-US" sz="1400" b="1"/>
                        <a:t>rotary actuators (6-DoF)</a:t>
                      </a:r>
                      <a:endParaRPr lang="en-US" sz="1400" b="1">
                        <a:solidFill>
                          <a:schemeClr val="tx1"/>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tc>
                  <a:txBody>
                    <a:bodyPr/>
                    <a:lstStyle/>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Delta robot platform </a:t>
                      </a:r>
                    </a:p>
                    <a:p>
                      <a:pPr lvl="0" algn="ctr">
                        <a:buNone/>
                      </a:pPr>
                      <a:r>
                        <a:rPr lang="en-US" sz="1400" b="1"/>
                        <a:t>(6-DoF)</a:t>
                      </a:r>
                      <a:endParaRPr lang="en-US" sz="1400" b="1">
                        <a:solidFill>
                          <a:schemeClr val="tx1"/>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962270333"/>
                  </a:ext>
                </a:extLst>
              </a:tr>
              <a:tr h="377819">
                <a:tc>
                  <a:txBody>
                    <a:bodyPr/>
                    <a:lstStyle/>
                    <a:p>
                      <a:r>
                        <a:rPr lang="en-US" sz="1400" b="1"/>
                        <a:t>Stability of  Platform</a:t>
                      </a:r>
                      <a:endParaRPr lang="en-US" sz="1400" b="1">
                        <a:solidFill>
                          <a:schemeClr val="tx1">
                            <a:lumMod val="85000"/>
                            <a:lumOff val="15000"/>
                          </a:schemeClr>
                        </a:solidFill>
                      </a:endParaRPr>
                    </a:p>
                  </a:txBody>
                  <a:tcPr marL="135814" marR="81488" marT="81488" marB="81488"/>
                </a:tc>
                <a:tc>
                  <a:txBody>
                    <a:bodyPr/>
                    <a:lstStyle/>
                    <a:p>
                      <a:pPr algn="ctr"/>
                      <a:r>
                        <a:rPr lang="en-US" sz="1400"/>
                        <a:t>Moderate</a:t>
                      </a:r>
                      <a:endParaRPr lang="en-US" sz="1400">
                        <a:solidFill>
                          <a:schemeClr val="tx1">
                            <a:lumMod val="85000"/>
                            <a:lumOff val="15000"/>
                          </a:schemeClr>
                        </a:solidFill>
                      </a:endParaRPr>
                    </a:p>
                  </a:txBody>
                  <a:tcPr marL="135814" marR="81488" marT="81488" marB="81488"/>
                </a:tc>
                <a:tc>
                  <a:txBody>
                    <a:bodyPr/>
                    <a:lstStyle/>
                    <a:p>
                      <a:pPr algn="ctr"/>
                      <a:r>
                        <a:rPr lang="en-US" sz="1400"/>
                        <a:t>High</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algn="ct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176788473"/>
                  </a:ext>
                </a:extLst>
              </a:tr>
              <a:tr h="377819">
                <a:tc>
                  <a:txBody>
                    <a:bodyPr/>
                    <a:lstStyle/>
                    <a:p>
                      <a:r>
                        <a:rPr lang="en-US" sz="1400" b="1"/>
                        <a:t>Positioning Accuracy</a:t>
                      </a:r>
                      <a:endParaRPr lang="en-US" sz="1400" b="1">
                        <a:solidFill>
                          <a:schemeClr val="tx1">
                            <a:lumMod val="85000"/>
                            <a:lumOff val="15000"/>
                          </a:schemeClr>
                        </a:solidFill>
                      </a:endParaRPr>
                    </a:p>
                  </a:txBody>
                  <a:tcPr marL="135814" marR="81488" marT="81488" marB="81488"/>
                </a:tc>
                <a:tc>
                  <a:txBody>
                    <a:bodyPr/>
                    <a:lstStyle/>
                    <a:p>
                      <a:pPr algn="ctr"/>
                      <a:r>
                        <a:rPr lang="en-US" sz="1400"/>
                        <a:t>Low</a:t>
                      </a:r>
                      <a:endParaRPr lang="en-US" sz="1400">
                        <a:solidFill>
                          <a:schemeClr val="tx1">
                            <a:lumMod val="85000"/>
                            <a:lumOff val="15000"/>
                          </a:schemeClr>
                        </a:solidFill>
                      </a:endParaRPr>
                    </a:p>
                  </a:txBody>
                  <a:tcPr marL="135814" marR="81488" marT="81488" marB="81488"/>
                </a:tc>
                <a:tc>
                  <a:txBody>
                    <a:bodyPr/>
                    <a:lstStyle/>
                    <a:p>
                      <a:pPr algn="ctr"/>
                      <a:r>
                        <a:rPr lang="en-US" sz="1400"/>
                        <a:t>High</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algn="ctr"/>
                      <a:r>
                        <a:rPr lang="en-US" sz="1400"/>
                        <a:t>High</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High</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7798897"/>
                  </a:ext>
                </a:extLst>
              </a:tr>
              <a:tr h="377819">
                <a:tc>
                  <a:txBody>
                    <a:bodyPr/>
                    <a:lstStyle/>
                    <a:p>
                      <a:r>
                        <a:rPr lang="en-US" sz="1400" b="1"/>
                        <a:t>Force-to-Weight ratio</a:t>
                      </a:r>
                      <a:endParaRPr lang="en-US" sz="1400" b="1">
                        <a:solidFill>
                          <a:schemeClr val="tx1">
                            <a:lumMod val="85000"/>
                            <a:lumOff val="15000"/>
                          </a:schemeClr>
                        </a:solidFill>
                      </a:endParaRPr>
                    </a:p>
                  </a:txBody>
                  <a:tcPr marL="135814" marR="81488" marT="81488" marB="81488"/>
                </a:tc>
                <a:tc>
                  <a:txBody>
                    <a:bodyPr/>
                    <a:lstStyle/>
                    <a:p>
                      <a:pPr algn="ctr"/>
                      <a:r>
                        <a:rPr lang="en-US" sz="1400"/>
                        <a:t>Low</a:t>
                      </a:r>
                      <a:endParaRPr lang="en-US" sz="1400">
                        <a:solidFill>
                          <a:schemeClr val="tx1">
                            <a:lumMod val="85000"/>
                            <a:lumOff val="15000"/>
                          </a:schemeClr>
                        </a:solidFill>
                      </a:endParaRPr>
                    </a:p>
                  </a:txBody>
                  <a:tcPr marL="135814" marR="81488" marT="81488" marB="81488"/>
                </a:tc>
                <a:tc>
                  <a:txBody>
                    <a:bodyPr/>
                    <a:lstStyle/>
                    <a:p>
                      <a:pPr algn="ctr"/>
                      <a:r>
                        <a:rPr lang="en-US" sz="1400"/>
                        <a:t>High</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algn="ctr"/>
                      <a:r>
                        <a:rPr lang="en-US" sz="1400"/>
                        <a:t>High</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High</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928081526"/>
                  </a:ext>
                </a:extLst>
              </a:tr>
              <a:tr h="377819">
                <a:tc>
                  <a:txBody>
                    <a:bodyPr/>
                    <a:lstStyle/>
                    <a:p>
                      <a:r>
                        <a:rPr lang="en-US" sz="1400" b="1"/>
                        <a:t>Rigidity (off-axis)</a:t>
                      </a:r>
                      <a:endParaRPr lang="en-US" sz="1400" b="1">
                        <a:solidFill>
                          <a:schemeClr val="tx1">
                            <a:lumMod val="85000"/>
                            <a:lumOff val="15000"/>
                          </a:schemeClr>
                        </a:solidFill>
                      </a:endParaRPr>
                    </a:p>
                  </a:txBody>
                  <a:tcPr marL="135814" marR="81488" marT="81488" marB="81488"/>
                </a:tc>
                <a:tc>
                  <a:txBody>
                    <a:bodyPr/>
                    <a:lstStyle/>
                    <a:p>
                      <a:pPr algn="ctr"/>
                      <a:r>
                        <a:rPr lang="en-US" sz="1400"/>
                        <a:t>Low</a:t>
                      </a:r>
                      <a:endParaRPr lang="en-US" sz="1400">
                        <a:solidFill>
                          <a:schemeClr val="tx1">
                            <a:lumMod val="85000"/>
                            <a:lumOff val="15000"/>
                          </a:schemeClr>
                        </a:solidFill>
                      </a:endParaRPr>
                    </a:p>
                  </a:txBody>
                  <a:tcPr marL="135814" marR="81488" marT="81488" marB="81488"/>
                </a:tc>
                <a:tc>
                  <a:txBody>
                    <a:bodyPr/>
                    <a:lstStyle/>
                    <a:p>
                      <a:pPr algn="ctr"/>
                      <a:r>
                        <a:rPr lang="en-US" sz="1400"/>
                        <a:t>High</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algn="ct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45680819"/>
                  </a:ext>
                </a:extLst>
              </a:tr>
              <a:tr h="377819">
                <a:tc>
                  <a:txBody>
                    <a:bodyPr/>
                    <a:lstStyle/>
                    <a:p>
                      <a:pPr lvl="0">
                        <a:buNone/>
                      </a:pPr>
                      <a:r>
                        <a:rPr lang="en-US" sz="1400" b="1"/>
                        <a:t>Size of Platform</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Small - Medium</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Large</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Small - Medium</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Small - Large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694969606"/>
                  </a:ext>
                </a:extLst>
              </a:tr>
              <a:tr h="377819">
                <a:tc>
                  <a:txBody>
                    <a:bodyPr/>
                    <a:lstStyle/>
                    <a:p>
                      <a:pPr lvl="0">
                        <a:buNone/>
                      </a:pPr>
                      <a:r>
                        <a:rPr lang="en-US" sz="1400" b="1"/>
                        <a:t>Cost </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Low</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High</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861254193"/>
                  </a:ext>
                </a:extLst>
              </a:tr>
              <a:tr h="377819">
                <a:tc>
                  <a:txBody>
                    <a:bodyPr/>
                    <a:lstStyle/>
                    <a:p>
                      <a:pPr lvl="0">
                        <a:buNone/>
                      </a:pPr>
                      <a:r>
                        <a:rPr lang="en-US" sz="1400" b="1"/>
                        <a:t>Mass of Load</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Low/Moderate</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High</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Low</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460190296"/>
                  </a:ext>
                </a:extLst>
              </a:tr>
              <a:tr h="377819">
                <a:tc>
                  <a:txBody>
                    <a:bodyPr/>
                    <a:lstStyle/>
                    <a:p>
                      <a:pPr lvl="0">
                        <a:buNone/>
                      </a:pPr>
                      <a:r>
                        <a:rPr lang="en-US" sz="1400" b="1"/>
                        <a:t>Speed of action</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High</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tc>
                  <a:txBody>
                    <a:bodyPr/>
                    <a:lstStyle/>
                    <a:p>
                      <a:pPr lvl="0" algn="ctr">
                        <a:buNone/>
                      </a:pPr>
                      <a:r>
                        <a:rPr lang="en-US" sz="1400"/>
                        <a:t>High</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82488330"/>
                  </a:ext>
                </a:extLst>
              </a:tr>
              <a:tr h="377819">
                <a:tc>
                  <a:txBody>
                    <a:bodyPr/>
                    <a:lstStyle/>
                    <a:p>
                      <a:pPr lvl="0">
                        <a:buNone/>
                      </a:pPr>
                      <a:r>
                        <a:rPr lang="en-US" sz="1400" b="1"/>
                        <a:t>Workspace Volume</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Moderate</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Small</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Small</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tc>
                  <a:txBody>
                    <a:bodyPr/>
                    <a:lstStyle/>
                    <a:p>
                      <a:pPr lvl="0" algn="ctr">
                        <a:buNone/>
                      </a:pPr>
                      <a:r>
                        <a:rPr lang="en-US" sz="1400"/>
                        <a:t>Small</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379769313"/>
                  </a:ext>
                </a:extLst>
              </a:tr>
            </a:tbl>
          </a:graphicData>
        </a:graphic>
      </p:graphicFrame>
      <p:pic>
        <p:nvPicPr>
          <p:cNvPr id="8" name="Picture 20" descr="A picture containing toy, table, plane, large&#10;&#10;Description generated with very high confidence">
            <a:extLst>
              <a:ext uri="{FF2B5EF4-FFF2-40B4-BE49-F238E27FC236}">
                <a16:creationId xmlns:a16="http://schemas.microsoft.com/office/drawing/2014/main" id="{DC3BB37E-DEFF-451C-B2FF-2FE71BF55B36}"/>
              </a:ext>
            </a:extLst>
          </p:cNvPr>
          <p:cNvPicPr>
            <a:picLocks noChangeAspect="1"/>
          </p:cNvPicPr>
          <p:nvPr/>
        </p:nvPicPr>
        <p:blipFill rotWithShape="1">
          <a:blip r:embed="rId3"/>
          <a:srcRect t="16430" r="1630" b="3784"/>
          <a:stretch/>
        </p:blipFill>
        <p:spPr>
          <a:xfrm>
            <a:off x="4996475" y="1141040"/>
            <a:ext cx="1737901" cy="1417264"/>
          </a:xfrm>
          <a:prstGeom prst="rect">
            <a:avLst/>
          </a:prstGeom>
        </p:spPr>
      </p:pic>
      <p:pic>
        <p:nvPicPr>
          <p:cNvPr id="9" name="Picture 24" descr="A picture containing indoor, black, small, sitting&#10;&#10;Description generated with very high confidence">
            <a:extLst>
              <a:ext uri="{FF2B5EF4-FFF2-40B4-BE49-F238E27FC236}">
                <a16:creationId xmlns:a16="http://schemas.microsoft.com/office/drawing/2014/main" id="{E14CD952-02E5-43FE-8B89-0BFAA15D8F2F}"/>
              </a:ext>
            </a:extLst>
          </p:cNvPr>
          <p:cNvPicPr>
            <a:picLocks noChangeAspect="1"/>
          </p:cNvPicPr>
          <p:nvPr/>
        </p:nvPicPr>
        <p:blipFill>
          <a:blip r:embed="rId4"/>
          <a:stretch>
            <a:fillRect/>
          </a:stretch>
        </p:blipFill>
        <p:spPr>
          <a:xfrm>
            <a:off x="9976574" y="1141040"/>
            <a:ext cx="1173373" cy="1417266"/>
          </a:xfrm>
          <a:prstGeom prst="rect">
            <a:avLst/>
          </a:prstGeom>
        </p:spPr>
      </p:pic>
      <p:pic>
        <p:nvPicPr>
          <p:cNvPr id="10" name="Picture 29">
            <a:extLst>
              <a:ext uri="{FF2B5EF4-FFF2-40B4-BE49-F238E27FC236}">
                <a16:creationId xmlns:a16="http://schemas.microsoft.com/office/drawing/2014/main" id="{7B77AD0A-76C6-4EE2-B5E6-27297DAB45CE}"/>
              </a:ext>
            </a:extLst>
          </p:cNvPr>
          <p:cNvPicPr>
            <a:picLocks noChangeAspect="1"/>
          </p:cNvPicPr>
          <p:nvPr/>
        </p:nvPicPr>
        <p:blipFill>
          <a:blip r:embed="rId5"/>
          <a:stretch>
            <a:fillRect/>
          </a:stretch>
        </p:blipFill>
        <p:spPr>
          <a:xfrm>
            <a:off x="2896265" y="1141040"/>
            <a:ext cx="1340870" cy="1417264"/>
          </a:xfrm>
          <a:prstGeom prst="rect">
            <a:avLst/>
          </a:prstGeom>
        </p:spPr>
      </p:pic>
      <p:pic>
        <p:nvPicPr>
          <p:cNvPr id="11" name="Picture 30" descr="A picture containing transport, photo, black, sitting&#10;&#10;Description generated with very high confidence">
            <a:extLst>
              <a:ext uri="{FF2B5EF4-FFF2-40B4-BE49-F238E27FC236}">
                <a16:creationId xmlns:a16="http://schemas.microsoft.com/office/drawing/2014/main" id="{A03CB07B-5B15-471C-913F-44AC718B6392}"/>
              </a:ext>
            </a:extLst>
          </p:cNvPr>
          <p:cNvPicPr>
            <a:picLocks noChangeAspect="1"/>
          </p:cNvPicPr>
          <p:nvPr/>
        </p:nvPicPr>
        <p:blipFill rotWithShape="1">
          <a:blip r:embed="rId6"/>
          <a:srcRect t="3560" r="-633" b="5670"/>
          <a:stretch/>
        </p:blipFill>
        <p:spPr>
          <a:xfrm>
            <a:off x="7756948" y="1141038"/>
            <a:ext cx="1281134" cy="1417266"/>
          </a:xfrm>
          <a:prstGeom prst="rect">
            <a:avLst/>
          </a:prstGeom>
        </p:spPr>
      </p:pic>
      <p:sp>
        <p:nvSpPr>
          <p:cNvPr id="4" name="Slide Number Placeholder 3">
            <a:extLst>
              <a:ext uri="{FF2B5EF4-FFF2-40B4-BE49-F238E27FC236}">
                <a16:creationId xmlns:a16="http://schemas.microsoft.com/office/drawing/2014/main" id="{362C3742-5FFB-47C0-8A56-D33941C49DEA}"/>
              </a:ext>
            </a:extLst>
          </p:cNvPr>
          <p:cNvSpPr>
            <a:spLocks noGrp="1"/>
          </p:cNvSpPr>
          <p:nvPr>
            <p:ph type="sldNum" sz="quarter" idx="13"/>
          </p:nvPr>
        </p:nvSpPr>
        <p:spPr/>
        <p:txBody>
          <a:bodyPr/>
          <a:lstStyle/>
          <a:p>
            <a:fld id="{47B18E72-FEC3-4883-A827-22C56F3B664F}" type="slidenum">
              <a:rPr lang="id-ID" smtClean="0"/>
              <a:t>13</a:t>
            </a:fld>
            <a:endParaRPr lang="id-ID"/>
          </a:p>
        </p:txBody>
      </p:sp>
      <p:cxnSp>
        <p:nvCxnSpPr>
          <p:cNvPr id="14" name="Straight Connector 13">
            <a:extLst>
              <a:ext uri="{FF2B5EF4-FFF2-40B4-BE49-F238E27FC236}">
                <a16:creationId xmlns:a16="http://schemas.microsoft.com/office/drawing/2014/main" id="{BFAB2B1F-621A-4124-AF2C-DE3E5E906D61}"/>
              </a:ext>
            </a:extLst>
          </p:cNvPr>
          <p:cNvCxnSpPr/>
          <p:nvPr/>
        </p:nvCxnSpPr>
        <p:spPr>
          <a:xfrm>
            <a:off x="501583" y="876732"/>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81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p:cNvSpPr txBox="1">
            <a:spLocks/>
          </p:cNvSpPr>
          <p:nvPr/>
        </p:nvSpPr>
        <p:spPr>
          <a:xfrm>
            <a:off x="792651" y="294857"/>
            <a:ext cx="11010465"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id-ID"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6" name="Table 3">
            <a:extLst>
              <a:ext uri="{FF2B5EF4-FFF2-40B4-BE49-F238E27FC236}">
                <a16:creationId xmlns:a16="http://schemas.microsoft.com/office/drawing/2014/main" id="{E69FD1E7-411C-4B6D-BE6A-5F6360ED4F13}"/>
              </a:ext>
            </a:extLst>
          </p:cNvPr>
          <p:cNvGraphicFramePr>
            <a:graphicFrameLocks noGrp="1"/>
          </p:cNvGraphicFramePr>
          <p:nvPr>
            <p:extLst>
              <p:ext uri="{D42A27DB-BD31-4B8C-83A1-F6EECF244321}">
                <p14:modId xmlns:p14="http://schemas.microsoft.com/office/powerpoint/2010/main" val="1282716483"/>
              </p:ext>
            </p:extLst>
          </p:nvPr>
        </p:nvGraphicFramePr>
        <p:xfrm>
          <a:off x="636729" y="1028760"/>
          <a:ext cx="10918539" cy="5308640"/>
        </p:xfrm>
        <a:graphic>
          <a:graphicData uri="http://schemas.openxmlformats.org/drawingml/2006/table">
            <a:tbl>
              <a:tblPr firstRow="1" bandRow="1">
                <a:tableStyleId>{5940675A-B579-460E-94D1-54222C63F5DA}</a:tableStyleId>
              </a:tblPr>
              <a:tblGrid>
                <a:gridCol w="1931859">
                  <a:extLst>
                    <a:ext uri="{9D8B030D-6E8A-4147-A177-3AD203B41FA5}">
                      <a16:colId xmlns:a16="http://schemas.microsoft.com/office/drawing/2014/main" val="3048926894"/>
                    </a:ext>
                  </a:extLst>
                </a:gridCol>
                <a:gridCol w="1757349">
                  <a:extLst>
                    <a:ext uri="{9D8B030D-6E8A-4147-A177-3AD203B41FA5}">
                      <a16:colId xmlns:a16="http://schemas.microsoft.com/office/drawing/2014/main" val="3473719874"/>
                    </a:ext>
                  </a:extLst>
                </a:gridCol>
                <a:gridCol w="1725779">
                  <a:extLst>
                    <a:ext uri="{9D8B030D-6E8A-4147-A177-3AD203B41FA5}">
                      <a16:colId xmlns:a16="http://schemas.microsoft.com/office/drawing/2014/main" val="721529536"/>
                    </a:ext>
                  </a:extLst>
                </a:gridCol>
                <a:gridCol w="1852063">
                  <a:extLst>
                    <a:ext uri="{9D8B030D-6E8A-4147-A177-3AD203B41FA5}">
                      <a16:colId xmlns:a16="http://schemas.microsoft.com/office/drawing/2014/main" val="934798331"/>
                    </a:ext>
                  </a:extLst>
                </a:gridCol>
                <a:gridCol w="1788910">
                  <a:extLst>
                    <a:ext uri="{9D8B030D-6E8A-4147-A177-3AD203B41FA5}">
                      <a16:colId xmlns:a16="http://schemas.microsoft.com/office/drawing/2014/main" val="3942395314"/>
                    </a:ext>
                  </a:extLst>
                </a:gridCol>
                <a:gridCol w="1862579">
                  <a:extLst>
                    <a:ext uri="{9D8B030D-6E8A-4147-A177-3AD203B41FA5}">
                      <a16:colId xmlns:a16="http://schemas.microsoft.com/office/drawing/2014/main" val="2403289529"/>
                    </a:ext>
                  </a:extLst>
                </a:gridCol>
              </a:tblGrid>
              <a:tr h="1903626">
                <a:tc>
                  <a:txBody>
                    <a:bodyPr/>
                    <a:lstStyle/>
                    <a:p>
                      <a:endParaRPr lang="en-US" sz="1200" b="1">
                        <a:ln>
                          <a:noFill/>
                        </a:ln>
                        <a:solidFill>
                          <a:srgbClr val="FFFFFF"/>
                        </a:solidFill>
                      </a:endParaRPr>
                    </a:p>
                  </a:txBody>
                  <a:tcPr marL="135814" marR="81488" marT="81488" marB="81488"/>
                </a:tc>
                <a:tc>
                  <a:txBody>
                    <a:bodyPr/>
                    <a:lstStyle/>
                    <a:p>
                      <a:pPr algn="ct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MG996R</a:t>
                      </a:r>
                      <a:endParaRPr lang="en-US" sz="1400" b="1">
                        <a:solidFill>
                          <a:schemeClr val="tx1"/>
                        </a:solidFill>
                      </a:endParaRPr>
                    </a:p>
                  </a:txBody>
                  <a:tcPr marL="135814" marR="81488" marT="81488" marB="81488"/>
                </a:tc>
                <a:tc>
                  <a:txBody>
                    <a:bodyPr/>
                    <a:lstStyle/>
                    <a:p>
                      <a:pPr algn="ct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FS5115M</a:t>
                      </a:r>
                      <a:endParaRPr lang="en-US" sz="1400" b="1">
                        <a:solidFill>
                          <a:schemeClr val="tx1"/>
                        </a:solidFill>
                      </a:endParaRPr>
                    </a:p>
                  </a:txBody>
                  <a:tcPr marL="135814" marR="81488" marT="81488" marB="81488"/>
                </a:tc>
                <a:tc>
                  <a:txBody>
                    <a:bodyPr/>
                    <a:lstStyle/>
                    <a:p>
                      <a:pPr algn="ct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RKI-1211</a:t>
                      </a:r>
                      <a:endParaRPr lang="en-US" sz="1400" b="1">
                        <a:solidFill>
                          <a:schemeClr val="tx1"/>
                        </a:solidFill>
                      </a:endParaRPr>
                    </a:p>
                  </a:txBody>
                  <a:tcPr marL="135814" marR="81488" marT="81488" marB="81488"/>
                </a:tc>
                <a:tc>
                  <a:txBody>
                    <a:bodyPr/>
                    <a:lstStyle/>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lnSpc>
                          <a:spcPct val="100000"/>
                        </a:lnSpc>
                        <a:spcBef>
                          <a:spcPts val="0"/>
                        </a:spcBef>
                        <a:spcAft>
                          <a:spcPts val="0"/>
                        </a:spcAft>
                        <a:buNone/>
                      </a:pPr>
                      <a:r>
                        <a:rPr lang="en-US" sz="1600" b="1" err="1"/>
                        <a:t>Dynamixel</a:t>
                      </a:r>
                      <a:r>
                        <a:rPr lang="en-US" sz="1600" b="1"/>
                        <a:t> AX-12A</a:t>
                      </a:r>
                      <a:endParaRPr lang="en-US" b="1"/>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endParaRPr lang="en-US" sz="1400" b="1"/>
                    </a:p>
                    <a:p>
                      <a:pPr lvl="0" algn="ctr">
                        <a:buNone/>
                      </a:pPr>
                      <a:r>
                        <a:rPr lang="en-US" sz="1400" b="1"/>
                        <a:t>DS3218</a:t>
                      </a:r>
                      <a:endParaRPr lang="en-US" sz="1400" b="1">
                        <a:solidFill>
                          <a:schemeClr val="tx1"/>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962270333"/>
                  </a:ext>
                </a:extLst>
              </a:tr>
              <a:tr h="367389">
                <a:tc>
                  <a:txBody>
                    <a:bodyPr/>
                    <a:lstStyle/>
                    <a:p>
                      <a:r>
                        <a:rPr lang="en-US" sz="1400" b="1"/>
                        <a:t>Gear Material</a:t>
                      </a:r>
                      <a:endParaRPr lang="en-US" sz="1400" b="1">
                        <a:solidFill>
                          <a:schemeClr val="tx1">
                            <a:lumMod val="85000"/>
                            <a:lumOff val="15000"/>
                          </a:schemeClr>
                        </a:solidFill>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rPr>
                        <a:t>Metal</a:t>
                      </a:r>
                      <a:endParaRPr kumimoji="0" lang="en-US" sz="14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rPr>
                        <a:t>Metal</a:t>
                      </a:r>
                      <a:endParaRPr kumimoji="0" lang="en-US" sz="14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rPr>
                        <a:t>Metal</a:t>
                      </a:r>
                      <a:endParaRPr kumimoji="0" lang="en-US" sz="14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rPr>
                        <a:t>Metal</a:t>
                      </a:r>
                      <a:endParaRPr kumimoji="0" lang="en-US" sz="14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rPr>
                        <a:t>Metal</a:t>
                      </a:r>
                      <a:endParaRPr kumimoji="0" lang="en-US" sz="14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176788473"/>
                  </a:ext>
                </a:extLst>
              </a:tr>
              <a:tr h="557302">
                <a:tc>
                  <a:txBody>
                    <a:bodyPr/>
                    <a:lstStyle/>
                    <a:p>
                      <a:r>
                        <a:rPr lang="en-US" sz="1400" b="1"/>
                        <a:t>Stall Torque</a:t>
                      </a:r>
                      <a:endParaRPr lang="en-US" sz="1400" b="1">
                        <a:solidFill>
                          <a:schemeClr val="tx1">
                            <a:lumMod val="85000"/>
                            <a:lumOff val="15000"/>
                          </a:schemeClr>
                        </a:solidFill>
                      </a:endParaRPr>
                    </a:p>
                  </a:txBody>
                  <a:tcPr marL="135814" marR="81488" marT="81488" marB="81488"/>
                </a:tc>
                <a:tc>
                  <a:txBody>
                    <a:bodyPr/>
                    <a:lstStyle/>
                    <a:p>
                      <a:pPr algn="ctr" fontAlgn="b"/>
                      <a:r>
                        <a:rPr lang="en-US" sz="1400" u="none" strike="noStrike">
                          <a:effectLst/>
                        </a:rPr>
                        <a:t>9.4 kgf.cm (4.8 V ) </a:t>
                      </a:r>
                    </a:p>
                    <a:p>
                      <a:pPr algn="ctr" fontAlgn="b"/>
                      <a:r>
                        <a:rPr lang="en-US" sz="1400" u="none" strike="noStrike">
                          <a:effectLst/>
                        </a:rPr>
                        <a:t>11 kgf.cm (6 V)</a:t>
                      </a:r>
                      <a:endParaRPr lang="en-US" sz="1400" b="0" i="0" u="none" strike="noStrike">
                        <a:solidFill>
                          <a:schemeClr val="tx1"/>
                        </a:solidFill>
                        <a:effectLst/>
                        <a:latin typeface="Calibri" panose="020F0502020204030204" pitchFamily="34" charset="0"/>
                      </a:endParaRP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a:effectLst/>
                        </a:rPr>
                        <a:t>14kgf.cm (4.8V) 15.5kgf.cm (6V)</a:t>
                      </a:r>
                      <a:endParaRPr lang="en-US" sz="1400" b="0" i="0" u="none" strike="noStrike">
                        <a:solidFill>
                          <a:schemeClr val="tx1"/>
                        </a:solidFill>
                        <a:effectLst/>
                        <a:latin typeface="Calibri" panose="020F0502020204030204" pitchFamily="34" charset="0"/>
                      </a:endParaRPr>
                    </a:p>
                  </a:txBody>
                  <a:tcPr marL="6350" marR="6350" marT="6350" marB="0" anchor="ctr"/>
                </a:tc>
                <a:tc>
                  <a:txBody>
                    <a:bodyPr/>
                    <a:lstStyle/>
                    <a:p>
                      <a:pPr marL="0" marR="0" lvl="0" indent="0" algn="ctr" rtl="0" eaLnBrk="1" fontAlgn="b" latinLnBrk="0" hangingPunct="1">
                        <a:lnSpc>
                          <a:spcPct val="100000"/>
                        </a:lnSpc>
                        <a:spcBef>
                          <a:spcPts val="0"/>
                        </a:spcBef>
                        <a:spcAft>
                          <a:spcPts val="0"/>
                        </a:spcAft>
                        <a:buFontTx/>
                        <a:buNone/>
                      </a:pPr>
                      <a:r>
                        <a:rPr lang="en-US" sz="1400" u="none" strike="noStrike">
                          <a:effectLst/>
                        </a:rPr>
                        <a:t>14kgf.cm (4.8V)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a:effectLst/>
                        </a:rPr>
                        <a:t>16kgf.cm (6V)</a:t>
                      </a:r>
                      <a:endParaRPr lang="en-US" sz="1400" b="0" i="0" u="none" strike="noStrike">
                        <a:solidFill>
                          <a:schemeClr val="tx1"/>
                        </a:solidFill>
                        <a:effectLst/>
                        <a:latin typeface="Calibri" panose="020F0502020204030204" pitchFamily="34" charset="0"/>
                      </a:endParaRPr>
                    </a:p>
                  </a:txBody>
                  <a:tcPr marL="6350" marR="6350" marT="6350" marB="0" anchor="ctr"/>
                </a:tc>
                <a:tc>
                  <a:txBody>
                    <a:bodyPr/>
                    <a:lstStyle/>
                    <a:p>
                      <a:pPr marL="0" marR="0" lvl="0" indent="0" algn="ctr">
                        <a:lnSpc>
                          <a:spcPct val="100000"/>
                        </a:lnSpc>
                        <a:spcBef>
                          <a:spcPts val="0"/>
                        </a:spcBef>
                        <a:spcAft>
                          <a:spcPts val="0"/>
                        </a:spcAft>
                        <a:buNone/>
                      </a:pPr>
                      <a:r>
                        <a:rPr lang="en-US" sz="1400" b="0" u="none" strike="noStrike" noProof="0">
                          <a:effectLst/>
                        </a:rPr>
                        <a:t>15.3 kg·cm</a:t>
                      </a:r>
                      <a:br>
                        <a:rPr lang="en-US" sz="1400" b="0" u="none" strike="noStrike" noProof="0">
                          <a:effectLst/>
                        </a:rPr>
                      </a:br>
                      <a:r>
                        <a:rPr lang="en-US" sz="1400" b="0" u="none" strike="noStrike" noProof="0">
                          <a:effectLst/>
                        </a:rPr>
                        <a:t>212 oz·in</a:t>
                      </a:r>
                      <a:endParaRPr lang="en-US" err="1"/>
                    </a:p>
                  </a:txBody>
                  <a:tcPr marL="6350" marR="6350" marT="6350" marB="0" anchor="ctr">
                    <a:lnR w="57150" cap="flat" cmpd="sng" algn="ctr">
                      <a:solidFill>
                        <a:srgbClr val="FF0000"/>
                      </a:solidFill>
                      <a:prstDash val="solid"/>
                      <a:round/>
                      <a:headEnd type="none" w="med" len="med"/>
                      <a:tailEnd type="none" w="med" len="med"/>
                    </a:lnR>
                  </a:tcPr>
                </a:tc>
                <a:tc>
                  <a:txBody>
                    <a:bodyPr/>
                    <a:lstStyle/>
                    <a:p>
                      <a:pPr algn="ctr" fontAlgn="b"/>
                      <a:r>
                        <a:rPr lang="en-US" sz="1400" u="none" strike="noStrike">
                          <a:effectLst/>
                        </a:rPr>
                        <a:t>18kgf.cm(6V), 20kgf.cm(7.2V)</a:t>
                      </a:r>
                      <a:endParaRPr lang="en-US" sz="1400" b="0" i="0" u="none" strike="noStrike">
                        <a:solidFill>
                          <a:schemeClr val="tx1"/>
                        </a:solidFill>
                        <a:effectLst/>
                        <a:latin typeface="Calibri" panose="020F0502020204030204" pitchFamily="34" charset="0"/>
                      </a:endParaRPr>
                    </a:p>
                  </a:txBody>
                  <a:tcPr marL="6350" marR="6350" marT="6350" marB="0"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7798897"/>
                  </a:ext>
                </a:extLst>
              </a:tr>
              <a:tr h="573417">
                <a:tc>
                  <a:txBody>
                    <a:bodyPr/>
                    <a:lstStyle/>
                    <a:p>
                      <a:r>
                        <a:rPr lang="en-US" sz="1400" b="1"/>
                        <a:t>Operating Speed</a:t>
                      </a:r>
                      <a:endParaRPr lang="en-US" sz="1400" b="1">
                        <a:solidFill>
                          <a:schemeClr val="tx1">
                            <a:lumMod val="85000"/>
                            <a:lumOff val="15000"/>
                          </a:schemeClr>
                        </a:solidFill>
                      </a:endParaRPr>
                    </a:p>
                  </a:txBody>
                  <a:tcPr marL="135814" marR="81488" marT="81488" marB="81488"/>
                </a:tc>
                <a:tc>
                  <a:txBody>
                    <a:bodyPr/>
                    <a:lstStyle/>
                    <a:p>
                      <a:pPr algn="ctr" fontAlgn="b"/>
                      <a:r>
                        <a:rPr lang="pt-BR" sz="1400" u="none" strike="noStrike">
                          <a:effectLst/>
                        </a:rPr>
                        <a:t>0.17 s/60</a:t>
                      </a:r>
                      <a:r>
                        <a:rPr lang="pt-BR" sz="1400" u="none" strike="noStrike" baseline="30000">
                          <a:effectLst/>
                        </a:rPr>
                        <a:t>0</a:t>
                      </a:r>
                      <a:r>
                        <a:rPr lang="pt-BR" sz="1400" u="none" strike="noStrike">
                          <a:effectLst/>
                        </a:rPr>
                        <a:t> (4.8 V)</a:t>
                      </a:r>
                    </a:p>
                    <a:p>
                      <a:pPr algn="ctr" fontAlgn="b"/>
                      <a:r>
                        <a:rPr lang="pt-BR" sz="1400" u="none" strike="noStrike">
                          <a:effectLst/>
                        </a:rPr>
                        <a:t>0.14 s/60</a:t>
                      </a:r>
                      <a:r>
                        <a:rPr lang="pt-BR" sz="1400" u="none" strike="noStrike" baseline="30000">
                          <a:effectLst/>
                        </a:rPr>
                        <a:t>0</a:t>
                      </a:r>
                      <a:r>
                        <a:rPr lang="pt-BR" sz="1400" u="none" strike="noStrike">
                          <a:effectLst/>
                        </a:rPr>
                        <a:t> (6 V)</a:t>
                      </a:r>
                      <a:endParaRPr lang="pt-BR" sz="1400" b="0" i="0" u="none" strike="noStrike">
                        <a:solidFill>
                          <a:schemeClr val="tx1"/>
                        </a:solidFill>
                        <a:effectLst/>
                        <a:latin typeface="Calibri" panose="020F0502020204030204" pitchFamily="34" charset="0"/>
                      </a:endParaRPr>
                    </a:p>
                  </a:txBody>
                  <a:tcPr marL="6350" marR="6350" marT="6350" marB="0" anchor="ctr"/>
                </a:tc>
                <a:tc>
                  <a:txBody>
                    <a:bodyPr/>
                    <a:lstStyle/>
                    <a:p>
                      <a:pPr algn="ctr" fontAlgn="b"/>
                      <a:r>
                        <a:rPr lang="en-US" sz="1400" u="none" strike="noStrike">
                          <a:effectLst/>
                        </a:rPr>
                        <a:t>0.18 s/</a:t>
                      </a:r>
                      <a:r>
                        <a:rPr lang="pt-BR" sz="1400" u="none" strike="noStrike">
                          <a:effectLst/>
                        </a:rPr>
                        <a:t>60</a:t>
                      </a:r>
                      <a:r>
                        <a:rPr lang="pt-BR" sz="1400" u="none" strike="noStrike" baseline="30000">
                          <a:effectLst/>
                        </a:rPr>
                        <a:t>0</a:t>
                      </a:r>
                      <a:r>
                        <a:rPr lang="en-US" sz="1400" u="none" strike="noStrike">
                          <a:effectLst/>
                        </a:rPr>
                        <a:t> (4.8V) </a:t>
                      </a:r>
                    </a:p>
                    <a:p>
                      <a:pPr algn="ctr" fontAlgn="b"/>
                      <a:r>
                        <a:rPr lang="en-US" sz="1400" u="none" strike="noStrike">
                          <a:effectLst/>
                        </a:rPr>
                        <a:t>0.16 s/</a:t>
                      </a:r>
                      <a:r>
                        <a:rPr lang="pt-BR" sz="1400" u="none" strike="noStrike">
                          <a:effectLst/>
                        </a:rPr>
                        <a:t>60</a:t>
                      </a:r>
                      <a:r>
                        <a:rPr lang="pt-BR" sz="1400" u="none" strike="noStrike" baseline="30000">
                          <a:effectLst/>
                        </a:rPr>
                        <a:t>0</a:t>
                      </a:r>
                      <a:r>
                        <a:rPr lang="en-US" sz="1400" u="none" strike="noStrike">
                          <a:effectLst/>
                        </a:rPr>
                        <a:t> (6V)  </a:t>
                      </a:r>
                      <a:endParaRPr lang="en-US" sz="1400" b="0" i="0" u="none" strike="noStrike">
                        <a:solidFill>
                          <a:schemeClr val="tx1"/>
                        </a:solidFill>
                        <a:effectLst/>
                        <a:latin typeface="Calibri" panose="020F0502020204030204" pitchFamily="34" charset="0"/>
                      </a:endParaRPr>
                    </a:p>
                  </a:txBody>
                  <a:tcPr marL="6350" marR="6350" marT="6350" marB="0" anchor="ctr"/>
                </a:tc>
                <a:tc>
                  <a:txBody>
                    <a:bodyPr/>
                    <a:lstStyle/>
                    <a:p>
                      <a:pPr algn="ctr" fontAlgn="b"/>
                      <a:r>
                        <a:rPr lang="en-US" sz="1400" u="none" strike="noStrike">
                          <a:effectLst/>
                        </a:rPr>
                        <a:t>0.18 s/</a:t>
                      </a:r>
                      <a:r>
                        <a:rPr lang="pt-BR" sz="1400" u="none" strike="noStrike">
                          <a:effectLst/>
                        </a:rPr>
                        <a:t>60</a:t>
                      </a:r>
                      <a:r>
                        <a:rPr lang="pt-BR" sz="1400" u="none" strike="noStrike" baseline="30000">
                          <a:effectLst/>
                        </a:rPr>
                        <a:t>0</a:t>
                      </a:r>
                      <a:r>
                        <a:rPr lang="en-US" sz="1400" u="none" strike="noStrike">
                          <a:effectLst/>
                        </a:rPr>
                        <a:t> (4.8V) </a:t>
                      </a:r>
                    </a:p>
                    <a:p>
                      <a:pPr algn="ctr" fontAlgn="b"/>
                      <a:r>
                        <a:rPr lang="en-US" sz="1400" u="none" strike="noStrike">
                          <a:effectLst/>
                        </a:rPr>
                        <a:t>0.14 s/</a:t>
                      </a:r>
                      <a:r>
                        <a:rPr lang="pt-BR" sz="1400" u="none" strike="noStrike">
                          <a:effectLst/>
                        </a:rPr>
                        <a:t>60</a:t>
                      </a:r>
                      <a:r>
                        <a:rPr lang="pt-BR" sz="1400" u="none" strike="noStrike" baseline="30000">
                          <a:effectLst/>
                        </a:rPr>
                        <a:t>0</a:t>
                      </a:r>
                      <a:r>
                        <a:rPr lang="en-US" sz="1400" u="none" strike="noStrike">
                          <a:effectLst/>
                        </a:rPr>
                        <a:t> (6V)  </a:t>
                      </a:r>
                      <a:endParaRPr lang="en-US" sz="1400" b="0" i="0" u="none" strike="noStrike">
                        <a:solidFill>
                          <a:schemeClr val="tx1"/>
                        </a:solidFill>
                        <a:effectLst/>
                        <a:latin typeface="Calibri" panose="020F0502020204030204" pitchFamily="34" charset="0"/>
                      </a:endParaRPr>
                    </a:p>
                  </a:txBody>
                  <a:tcPr marL="135814" marR="81488" marT="81488" marB="81488"/>
                </a:tc>
                <a:tc>
                  <a:txBody>
                    <a:bodyPr/>
                    <a:lstStyle/>
                    <a:p>
                      <a:pPr lvl="0" algn="ctr">
                        <a:buNone/>
                      </a:pPr>
                      <a:r>
                        <a:rPr lang="en-US" sz="1400" b="0" u="none" strike="noStrike" noProof="0">
                          <a:effectLst/>
                        </a:rPr>
                        <a:t>59 RPM</a:t>
                      </a:r>
                      <a:br>
                        <a:rPr lang="en-US" sz="1400" b="0" u="none" strike="noStrike" noProof="0">
                          <a:effectLst/>
                        </a:rPr>
                      </a:br>
                      <a:r>
                        <a:rPr lang="en-US" sz="1400" b="0" u="none" strike="noStrike" noProof="0">
                          <a:effectLst/>
                        </a:rPr>
                        <a:t>0.169sec/60°</a:t>
                      </a:r>
                      <a:endParaRPr lang="en-US"/>
                    </a:p>
                  </a:txBody>
                  <a:tcPr marL="135814" marR="81488" marT="81488" marB="81488">
                    <a:lnR w="57150" cap="flat" cmpd="sng" algn="ctr">
                      <a:solidFill>
                        <a:srgbClr val="FF0000"/>
                      </a:solidFill>
                      <a:prstDash val="solid"/>
                      <a:round/>
                      <a:headEnd type="none" w="med" len="med"/>
                      <a:tailEnd type="none" w="med" len="med"/>
                    </a:lnR>
                  </a:tcPr>
                </a:tc>
                <a:tc>
                  <a:txBody>
                    <a:bodyPr/>
                    <a:lstStyle/>
                    <a:p>
                      <a:pPr algn="ctr" fontAlgn="b"/>
                      <a:r>
                        <a:rPr lang="en-US" sz="1400" u="none" strike="noStrike">
                          <a:effectLst/>
                        </a:rPr>
                        <a:t>0.14 s/</a:t>
                      </a:r>
                      <a:r>
                        <a:rPr lang="pt-BR" sz="1400" u="none" strike="noStrike">
                          <a:effectLst/>
                        </a:rPr>
                        <a:t>60</a:t>
                      </a:r>
                      <a:r>
                        <a:rPr lang="pt-BR" sz="1400" u="none" strike="noStrike" baseline="30000">
                          <a:effectLst/>
                        </a:rPr>
                        <a:t>0</a:t>
                      </a:r>
                      <a:r>
                        <a:rPr lang="en-US" sz="1400" u="none" strike="noStrike">
                          <a:effectLst/>
                        </a:rPr>
                        <a:t> (6V) </a:t>
                      </a:r>
                    </a:p>
                    <a:p>
                      <a:pPr algn="ctr" fontAlgn="b"/>
                      <a:r>
                        <a:rPr lang="en-US" sz="1400" u="none" strike="noStrike">
                          <a:effectLst/>
                        </a:rPr>
                        <a:t>0.16 s/</a:t>
                      </a:r>
                      <a:r>
                        <a:rPr lang="pt-BR" sz="1400" u="none" strike="noStrike">
                          <a:effectLst/>
                        </a:rPr>
                        <a:t>60</a:t>
                      </a:r>
                      <a:r>
                        <a:rPr lang="pt-BR" sz="1400" u="none" strike="noStrike" baseline="30000">
                          <a:effectLst/>
                        </a:rPr>
                        <a:t>0</a:t>
                      </a:r>
                      <a:r>
                        <a:rPr lang="en-US" sz="1400" u="none" strike="noStrike">
                          <a:effectLst/>
                        </a:rPr>
                        <a:t> (7.2V)  </a:t>
                      </a:r>
                      <a:endParaRPr lang="en-US" sz="1400" b="0" i="0" u="none" strike="noStrike">
                        <a:solidFill>
                          <a:schemeClr val="tx1"/>
                        </a:solidFill>
                        <a:effectLst/>
                        <a:latin typeface="Calibri" panose="020F0502020204030204" pitchFamily="34" charset="0"/>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928081526"/>
                  </a:ext>
                </a:extLst>
              </a:tr>
              <a:tr h="367389">
                <a:tc>
                  <a:txBody>
                    <a:bodyPr/>
                    <a:lstStyle/>
                    <a:p>
                      <a:r>
                        <a:rPr lang="en-US" sz="1400" b="1"/>
                        <a:t>Operating Voltage</a:t>
                      </a:r>
                      <a:endParaRPr lang="en-US" sz="1400" b="1">
                        <a:solidFill>
                          <a:schemeClr val="tx1">
                            <a:lumMod val="85000"/>
                            <a:lumOff val="15000"/>
                          </a:schemeClr>
                        </a:solidFill>
                      </a:endParaRPr>
                    </a:p>
                  </a:txBody>
                  <a:tcPr marL="135814" marR="81488" marT="81488" marB="81488"/>
                </a:tc>
                <a:tc>
                  <a:txBody>
                    <a:bodyPr/>
                    <a:lstStyle/>
                    <a:p>
                      <a:pPr algn="ctr"/>
                      <a:r>
                        <a:rPr lang="en-US" sz="1400"/>
                        <a:t>4.8V – 7.2V</a:t>
                      </a:r>
                      <a:endParaRPr lang="en-US" sz="1400">
                        <a:solidFill>
                          <a:schemeClr val="tx1">
                            <a:lumMod val="85000"/>
                            <a:lumOff val="15000"/>
                          </a:schemeClr>
                        </a:solidFill>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4.8V – 7.2V</a:t>
                      </a:r>
                      <a:endParaRPr lang="en-US" sz="1400">
                        <a:solidFill>
                          <a:schemeClr val="tx1">
                            <a:lumMod val="85000"/>
                            <a:lumOff val="15000"/>
                          </a:schemeClr>
                        </a:solidFill>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4.8V – 6.0V</a:t>
                      </a:r>
                      <a:endParaRPr lang="en-US" sz="1400">
                        <a:solidFill>
                          <a:schemeClr val="tx1">
                            <a:lumMod val="85000"/>
                            <a:lumOff val="15000"/>
                          </a:schemeClr>
                        </a:solidFill>
                      </a:endParaRPr>
                    </a:p>
                  </a:txBody>
                  <a:tcPr marL="135814" marR="81488" marT="81488" marB="81488"/>
                </a:tc>
                <a:tc>
                  <a:txBody>
                    <a:bodyPr/>
                    <a:lstStyle/>
                    <a:p>
                      <a:pPr marL="0" marR="0" lvl="0" indent="0" algn="ctr">
                        <a:lnSpc>
                          <a:spcPct val="100000"/>
                        </a:lnSpc>
                        <a:spcBef>
                          <a:spcPts val="0"/>
                        </a:spcBef>
                        <a:spcAft>
                          <a:spcPts val="0"/>
                        </a:spcAft>
                        <a:buNone/>
                      </a:pPr>
                      <a:r>
                        <a:rPr lang="en-US" sz="1400" b="0" u="none" strike="noStrike" noProof="0"/>
                        <a:t>9V - 12V</a:t>
                      </a:r>
                      <a:endParaRPr lang="en-US"/>
                    </a:p>
                  </a:txBody>
                  <a:tcPr marL="135814" marR="81488" marT="81488" marB="81488">
                    <a:lnR w="57150" cap="flat" cmpd="sng" algn="ctr">
                      <a:solidFill>
                        <a:srgbClr val="FF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4.8V – 7.2V</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545680819"/>
                  </a:ext>
                </a:extLst>
              </a:tr>
              <a:tr h="367389">
                <a:tc>
                  <a:txBody>
                    <a:bodyPr/>
                    <a:lstStyle/>
                    <a:p>
                      <a:r>
                        <a:rPr lang="en-US" sz="1400" b="1"/>
                        <a:t>Dead Bandwidth</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5µs</a:t>
                      </a:r>
                      <a:endParaRPr lang="en-US" sz="1400">
                        <a:solidFill>
                          <a:schemeClr val="tx1">
                            <a:lumMod val="85000"/>
                            <a:lumOff val="15000"/>
                          </a:schemeClr>
                        </a:solidFill>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5µs</a:t>
                      </a:r>
                      <a:endParaRPr lang="en-US" sz="1400">
                        <a:solidFill>
                          <a:schemeClr val="tx1">
                            <a:lumMod val="85000"/>
                            <a:lumOff val="15000"/>
                          </a:schemeClr>
                        </a:solidFill>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5µs</a:t>
                      </a:r>
                      <a:endParaRPr lang="en-US" sz="1400">
                        <a:solidFill>
                          <a:schemeClr val="tx1">
                            <a:lumMod val="85000"/>
                            <a:lumOff val="15000"/>
                          </a:schemeClr>
                        </a:solidFill>
                      </a:endParaRPr>
                    </a:p>
                  </a:txBody>
                  <a:tcPr marL="135814" marR="81488" marT="81488" marB="8148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2µs</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3µs</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694969606"/>
                  </a:ext>
                </a:extLst>
              </a:tr>
              <a:tr h="367389">
                <a:tc>
                  <a:txBody>
                    <a:bodyPr/>
                    <a:lstStyle/>
                    <a:p>
                      <a:pPr lvl="0">
                        <a:buNone/>
                      </a:pPr>
                      <a:r>
                        <a:rPr lang="en-US" sz="1400" b="1"/>
                        <a:t>Weight</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55g</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56g</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48g</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b="0" u="none" strike="noStrike" noProof="0"/>
                        <a:t>55g</a:t>
                      </a:r>
                      <a:endParaRPr lang="en-US"/>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60g</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861254193"/>
                  </a:ext>
                </a:extLst>
              </a:tr>
              <a:tr h="367389">
                <a:tc>
                  <a:txBody>
                    <a:bodyPr/>
                    <a:lstStyle/>
                    <a:p>
                      <a:pPr lvl="0">
                        <a:buNone/>
                      </a:pPr>
                      <a:r>
                        <a:rPr lang="en-US" sz="1400" b="1"/>
                        <a:t>Dimensions (mm)</a:t>
                      </a:r>
                      <a:endParaRPr lang="en-US" sz="1400" b="1">
                        <a:solidFill>
                          <a:schemeClr val="tx1">
                            <a:lumMod val="85000"/>
                            <a:lumOff val="15000"/>
                          </a:schemeClr>
                        </a:solidFill>
                      </a:endParaRPr>
                    </a:p>
                  </a:txBody>
                  <a:tcPr marL="135814" marR="81488" marT="81488" marB="81488"/>
                </a:tc>
                <a:tc>
                  <a:txBody>
                    <a:bodyPr/>
                    <a:lstStyle/>
                    <a:p>
                      <a:pPr algn="ctr" fontAlgn="b"/>
                      <a:r>
                        <a:rPr lang="en-US" sz="1400" u="none" strike="noStrike">
                          <a:effectLst/>
                        </a:rPr>
                        <a:t>40.7 x 19.7 x 42.9 </a:t>
                      </a:r>
                      <a:endParaRPr lang="en-US" sz="1400" b="0" i="0" u="none" strike="noStrike">
                        <a:solidFill>
                          <a:schemeClr val="tx1"/>
                        </a:solidFill>
                        <a:effectLst/>
                        <a:latin typeface="+mn-lt"/>
                      </a:endParaRPr>
                    </a:p>
                  </a:txBody>
                  <a:tcPr marL="6350" marR="6350" marT="6350" marB="0" anchor="ctr"/>
                </a:tc>
                <a:tc>
                  <a:txBody>
                    <a:bodyPr/>
                    <a:lstStyle/>
                    <a:p>
                      <a:pPr algn="ctr" fontAlgn="b"/>
                      <a:r>
                        <a:rPr lang="en-US" sz="1400" u="none" strike="noStrike">
                          <a:effectLst/>
                        </a:rPr>
                        <a:t>40.8 × 20.1 × 38</a:t>
                      </a:r>
                      <a:endParaRPr lang="en-US" sz="1400" b="0" i="0" u="none" strike="noStrike">
                        <a:solidFill>
                          <a:schemeClr val="tx1"/>
                        </a:solidFill>
                        <a:effectLst/>
                        <a:latin typeface="+mn-lt"/>
                      </a:endParaRPr>
                    </a:p>
                  </a:txBody>
                  <a:tcPr marL="6350" marR="6350" marT="6350" marB="0" anchor="ctr"/>
                </a:tc>
                <a:tc>
                  <a:txBody>
                    <a:bodyPr/>
                    <a:lstStyle/>
                    <a:p>
                      <a:pPr algn="ctr" fontAlgn="b"/>
                      <a:r>
                        <a:rPr lang="en-US" sz="1400" u="none" strike="noStrike">
                          <a:effectLst/>
                        </a:rPr>
                        <a:t>41 x 20 x 36</a:t>
                      </a:r>
                      <a:endParaRPr lang="en-US" sz="1400" b="0" i="0" u="none" strike="noStrike">
                        <a:solidFill>
                          <a:schemeClr val="tx1"/>
                        </a:solidFill>
                        <a:effectLst/>
                        <a:latin typeface="+mn-lt"/>
                      </a:endParaRPr>
                    </a:p>
                  </a:txBody>
                  <a:tcPr marL="6350" marR="6350" marT="6350" marB="0" anchor="ctr"/>
                </a:tc>
                <a:tc>
                  <a:txBody>
                    <a:bodyPr/>
                    <a:lstStyle/>
                    <a:p>
                      <a:pPr algn="ctr" fontAlgn="b"/>
                      <a:r>
                        <a:rPr lang="en-US" sz="1400" u="none" strike="noStrike">
                          <a:effectLst/>
                        </a:rPr>
                        <a:t>50× 26 × 37.5</a:t>
                      </a:r>
                      <a:endParaRPr lang="en-US" sz="1400" b="0" i="0" u="none" strike="noStrike">
                        <a:solidFill>
                          <a:schemeClr val="tx1"/>
                        </a:solidFill>
                        <a:effectLst/>
                        <a:latin typeface="+mn-lt"/>
                      </a:endParaRPr>
                    </a:p>
                  </a:txBody>
                  <a:tcPr marL="6350" marR="6350" marT="6350" marB="0" anchor="ctr">
                    <a:lnR w="57150" cap="flat" cmpd="sng" algn="ctr">
                      <a:solidFill>
                        <a:srgbClr val="FF0000"/>
                      </a:solidFill>
                      <a:prstDash val="solid"/>
                      <a:round/>
                      <a:headEnd type="none" w="med" len="med"/>
                      <a:tailEnd type="none" w="med" len="med"/>
                    </a:lnR>
                  </a:tcPr>
                </a:tc>
                <a:tc>
                  <a:txBody>
                    <a:bodyPr/>
                    <a:lstStyle/>
                    <a:p>
                      <a:pPr lvl="0" algn="ctr">
                        <a:buNone/>
                      </a:pPr>
                      <a:r>
                        <a:rPr lang="en-US" sz="1400" kern="1200">
                          <a:effectLst/>
                        </a:rPr>
                        <a:t>40 x 20 x 40.5</a:t>
                      </a:r>
                      <a:endParaRPr lang="en-US" sz="1400">
                        <a:solidFill>
                          <a:schemeClr val="tx1"/>
                        </a:solidFill>
                        <a:latin typeface="+mn-lt"/>
                      </a:endParaRPr>
                    </a:p>
                  </a:txBody>
                  <a:tcPr marL="135814" marR="81488" marT="81488" marB="81488"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460190296"/>
                  </a:ext>
                </a:extLst>
              </a:tr>
              <a:tr h="367389">
                <a:tc>
                  <a:txBody>
                    <a:bodyPr/>
                    <a:lstStyle/>
                    <a:p>
                      <a:pPr lvl="0">
                        <a:buNone/>
                      </a:pPr>
                      <a:r>
                        <a:rPr lang="en-US" sz="1400" b="1"/>
                        <a:t>Cost ($)</a:t>
                      </a:r>
                      <a:endParaRPr lang="en-US" sz="1400" b="1">
                        <a:solidFill>
                          <a:schemeClr val="tx1">
                            <a:lumMod val="85000"/>
                            <a:lumOff val="15000"/>
                          </a:schemeClr>
                        </a:solidFill>
                      </a:endParaRPr>
                    </a:p>
                  </a:txBody>
                  <a:tcPr marL="135814" marR="81488" marT="81488" marB="81488"/>
                </a:tc>
                <a:tc>
                  <a:txBody>
                    <a:bodyPr/>
                    <a:lstStyle/>
                    <a:p>
                      <a:pPr lvl="0" algn="ctr">
                        <a:buNone/>
                      </a:pPr>
                      <a:r>
                        <a:rPr lang="en-US" sz="1400"/>
                        <a:t>3</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19</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22</a:t>
                      </a:r>
                      <a:endParaRPr lang="en-US" sz="1400">
                        <a:solidFill>
                          <a:schemeClr val="tx1">
                            <a:lumMod val="85000"/>
                            <a:lumOff val="15000"/>
                          </a:schemeClr>
                        </a:solidFill>
                      </a:endParaRPr>
                    </a:p>
                  </a:txBody>
                  <a:tcPr marL="135814" marR="81488" marT="81488" marB="81488"/>
                </a:tc>
                <a:tc>
                  <a:txBody>
                    <a:bodyPr/>
                    <a:lstStyle/>
                    <a:p>
                      <a:pPr lvl="0" algn="ctr">
                        <a:buNone/>
                      </a:pPr>
                      <a:r>
                        <a:rPr lang="en-US" sz="1400"/>
                        <a:t>47</a:t>
                      </a:r>
                      <a:endParaRPr lang="en-US" sz="1400">
                        <a:solidFill>
                          <a:schemeClr val="tx1">
                            <a:lumMod val="85000"/>
                            <a:lumOff val="15000"/>
                          </a:schemeClr>
                        </a:solidFill>
                      </a:endParaRPr>
                    </a:p>
                  </a:txBody>
                  <a:tcPr marL="135814" marR="81488" marT="81488" marB="81488">
                    <a:lnR w="57150" cap="flat" cmpd="sng" algn="ctr">
                      <a:solidFill>
                        <a:srgbClr val="FF0000"/>
                      </a:solidFill>
                      <a:prstDash val="solid"/>
                      <a:round/>
                      <a:headEnd type="none" w="med" len="med"/>
                      <a:tailEnd type="none" w="med" len="med"/>
                    </a:lnR>
                  </a:tcPr>
                </a:tc>
                <a:tc>
                  <a:txBody>
                    <a:bodyPr/>
                    <a:lstStyle/>
                    <a:p>
                      <a:pPr lvl="0" algn="ctr">
                        <a:buNone/>
                      </a:pPr>
                      <a:r>
                        <a:rPr lang="en-US" sz="1400"/>
                        <a:t>12</a:t>
                      </a:r>
                      <a:endParaRPr lang="en-US" sz="1400">
                        <a:solidFill>
                          <a:schemeClr val="tx1">
                            <a:lumMod val="85000"/>
                            <a:lumOff val="15000"/>
                          </a:schemeClr>
                        </a:solidFill>
                      </a:endParaRPr>
                    </a:p>
                  </a:txBody>
                  <a:tcPr marL="135814" marR="81488" marT="81488" marB="81488">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379769313"/>
                  </a:ext>
                </a:extLst>
              </a:tr>
            </a:tbl>
          </a:graphicData>
        </a:graphic>
      </p:graphicFrame>
      <p:pic>
        <p:nvPicPr>
          <p:cNvPr id="12" name="Picture 11">
            <a:extLst>
              <a:ext uri="{FF2B5EF4-FFF2-40B4-BE49-F238E27FC236}">
                <a16:creationId xmlns:a16="http://schemas.microsoft.com/office/drawing/2014/main" id="{14C66B34-667B-4E98-9A25-50E12DE5E3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264" y="1293334"/>
            <a:ext cx="1632732" cy="1288999"/>
          </a:xfrm>
          <a:prstGeom prst="rect">
            <a:avLst/>
          </a:prstGeom>
        </p:spPr>
      </p:pic>
      <p:pic>
        <p:nvPicPr>
          <p:cNvPr id="13" name="Picture 12">
            <a:extLst>
              <a:ext uri="{FF2B5EF4-FFF2-40B4-BE49-F238E27FC236}">
                <a16:creationId xmlns:a16="http://schemas.microsoft.com/office/drawing/2014/main" id="{6A2B901D-2405-4894-B01E-C42BEC1D45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916"/>
          <a:stretch/>
        </p:blipFill>
        <p:spPr>
          <a:xfrm>
            <a:off x="4543973" y="1293334"/>
            <a:ext cx="1281134" cy="1264822"/>
          </a:xfrm>
          <a:prstGeom prst="rect">
            <a:avLst/>
          </a:prstGeom>
        </p:spPr>
      </p:pic>
      <p:pic>
        <p:nvPicPr>
          <p:cNvPr id="14" name="Picture 13">
            <a:extLst>
              <a:ext uri="{FF2B5EF4-FFF2-40B4-BE49-F238E27FC236}">
                <a16:creationId xmlns:a16="http://schemas.microsoft.com/office/drawing/2014/main" id="{0498DDF8-9727-4527-9013-D6C5D02CF8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17" t="8447" r="9918" b="2997"/>
          <a:stretch/>
        </p:blipFill>
        <p:spPr>
          <a:xfrm>
            <a:off x="6175625" y="1300599"/>
            <a:ext cx="1632732" cy="1281734"/>
          </a:xfrm>
          <a:prstGeom prst="rect">
            <a:avLst/>
          </a:prstGeom>
        </p:spPr>
      </p:pic>
      <p:pic>
        <p:nvPicPr>
          <p:cNvPr id="3" name="Picture 2" descr="A picture containing snow, meter&#10;&#10;Description automatically generated">
            <a:extLst>
              <a:ext uri="{FF2B5EF4-FFF2-40B4-BE49-F238E27FC236}">
                <a16:creationId xmlns:a16="http://schemas.microsoft.com/office/drawing/2014/main" id="{26061B16-4EC5-4CF7-9A87-6A87F119BB29}"/>
              </a:ext>
            </a:extLst>
          </p:cNvPr>
          <p:cNvPicPr>
            <a:picLocks noChangeAspect="1"/>
          </p:cNvPicPr>
          <p:nvPr/>
        </p:nvPicPr>
        <p:blipFill rotWithShape="1">
          <a:blip r:embed="rId6">
            <a:extLst>
              <a:ext uri="{28A0092B-C50C-407E-A947-70E740481C1C}">
                <a14:useLocalDpi xmlns:a14="http://schemas.microsoft.com/office/drawing/2010/main" val="0"/>
              </a:ext>
            </a:extLst>
          </a:blip>
          <a:srcRect r="10002"/>
          <a:stretch/>
        </p:blipFill>
        <p:spPr>
          <a:xfrm>
            <a:off x="9880268" y="1300599"/>
            <a:ext cx="1473532" cy="1286718"/>
          </a:xfrm>
          <a:prstGeom prst="rect">
            <a:avLst/>
          </a:prstGeom>
        </p:spPr>
      </p:pic>
      <p:pic>
        <p:nvPicPr>
          <p:cNvPr id="4" name="Picture 4" descr="A close up of a camera&#10;&#10;Description generated with high confidence">
            <a:extLst>
              <a:ext uri="{FF2B5EF4-FFF2-40B4-BE49-F238E27FC236}">
                <a16:creationId xmlns:a16="http://schemas.microsoft.com/office/drawing/2014/main" id="{53218B76-570E-4C11-8DF0-DD669BA76974}"/>
              </a:ext>
            </a:extLst>
          </p:cNvPr>
          <p:cNvPicPr>
            <a:picLocks noChangeAspect="1"/>
          </p:cNvPicPr>
          <p:nvPr/>
        </p:nvPicPr>
        <p:blipFill>
          <a:blip r:embed="rId7"/>
          <a:stretch>
            <a:fillRect/>
          </a:stretch>
        </p:blipFill>
        <p:spPr>
          <a:xfrm>
            <a:off x="8316157" y="1124450"/>
            <a:ext cx="1104182" cy="1457883"/>
          </a:xfrm>
          <a:prstGeom prst="rect">
            <a:avLst/>
          </a:prstGeom>
        </p:spPr>
      </p:pic>
      <p:sp>
        <p:nvSpPr>
          <p:cNvPr id="5" name="Slide Number Placeholder 4">
            <a:extLst>
              <a:ext uri="{FF2B5EF4-FFF2-40B4-BE49-F238E27FC236}">
                <a16:creationId xmlns:a16="http://schemas.microsoft.com/office/drawing/2014/main" id="{4CB190CE-3AA7-4BA8-B5EF-C808D927DA89}"/>
              </a:ext>
            </a:extLst>
          </p:cNvPr>
          <p:cNvSpPr>
            <a:spLocks noGrp="1"/>
          </p:cNvSpPr>
          <p:nvPr>
            <p:ph type="sldNum" sz="quarter" idx="13"/>
          </p:nvPr>
        </p:nvSpPr>
        <p:spPr/>
        <p:txBody>
          <a:bodyPr/>
          <a:lstStyle/>
          <a:p>
            <a:fld id="{47B18E72-FEC3-4883-A827-22C56F3B664F}" type="slidenum">
              <a:rPr lang="id-ID" smtClean="0"/>
              <a:t>14</a:t>
            </a:fld>
            <a:endParaRPr lang="id-ID"/>
          </a:p>
        </p:txBody>
      </p:sp>
      <p:sp>
        <p:nvSpPr>
          <p:cNvPr id="17" name="Subtitle 2">
            <a:extLst>
              <a:ext uri="{FF2B5EF4-FFF2-40B4-BE49-F238E27FC236}">
                <a16:creationId xmlns:a16="http://schemas.microsoft.com/office/drawing/2014/main" id="{DB51B2FD-F983-4AB7-9D59-E61DF94E3840}"/>
              </a:ext>
            </a:extLst>
          </p:cNvPr>
          <p:cNvSpPr txBox="1">
            <a:spLocks/>
          </p:cNvSpPr>
          <p:nvPr/>
        </p:nvSpPr>
        <p:spPr>
          <a:xfrm>
            <a:off x="366713" y="291780"/>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Hardware – Servo Motors</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18" name="Straight Connector 17">
            <a:extLst>
              <a:ext uri="{FF2B5EF4-FFF2-40B4-BE49-F238E27FC236}">
                <a16:creationId xmlns:a16="http://schemas.microsoft.com/office/drawing/2014/main" id="{32FE4998-B05C-4814-A5B6-A1CD4F0F08B0}"/>
              </a:ext>
            </a:extLst>
          </p:cNvPr>
          <p:cNvCxnSpPr/>
          <p:nvPr/>
        </p:nvCxnSpPr>
        <p:spPr>
          <a:xfrm>
            <a:off x="501583" y="876732"/>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00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3">
            <a:extLst>
              <a:ext uri="{FF2B5EF4-FFF2-40B4-BE49-F238E27FC236}">
                <a16:creationId xmlns:a16="http://schemas.microsoft.com/office/drawing/2014/main" id="{8C77382B-1102-4AD3-837F-8E9A0DB26961}"/>
              </a:ext>
            </a:extLst>
          </p:cNvPr>
          <p:cNvGraphicFramePr>
            <a:graphicFrameLocks noGrp="1"/>
          </p:cNvGraphicFramePr>
          <p:nvPr>
            <p:extLst>
              <p:ext uri="{D42A27DB-BD31-4B8C-83A1-F6EECF244321}">
                <p14:modId xmlns:p14="http://schemas.microsoft.com/office/powerpoint/2010/main" val="2798873349"/>
              </p:ext>
            </p:extLst>
          </p:nvPr>
        </p:nvGraphicFramePr>
        <p:xfrm>
          <a:off x="521710" y="889906"/>
          <a:ext cx="10918539" cy="5504733"/>
        </p:xfrm>
        <a:graphic>
          <a:graphicData uri="http://schemas.openxmlformats.org/drawingml/2006/table">
            <a:tbl>
              <a:tblPr firstRow="1" bandRow="1">
                <a:tableStyleId>{5940675A-B579-460E-94D1-54222C63F5DA}</a:tableStyleId>
              </a:tblPr>
              <a:tblGrid>
                <a:gridCol w="1589351">
                  <a:extLst>
                    <a:ext uri="{9D8B030D-6E8A-4147-A177-3AD203B41FA5}">
                      <a16:colId xmlns:a16="http://schemas.microsoft.com/office/drawing/2014/main" val="3683005517"/>
                    </a:ext>
                  </a:extLst>
                </a:gridCol>
                <a:gridCol w="2345920">
                  <a:extLst>
                    <a:ext uri="{9D8B030D-6E8A-4147-A177-3AD203B41FA5}">
                      <a16:colId xmlns:a16="http://schemas.microsoft.com/office/drawing/2014/main" val="3656084965"/>
                    </a:ext>
                  </a:extLst>
                </a:gridCol>
                <a:gridCol w="1797269">
                  <a:extLst>
                    <a:ext uri="{9D8B030D-6E8A-4147-A177-3AD203B41FA5}">
                      <a16:colId xmlns:a16="http://schemas.microsoft.com/office/drawing/2014/main" val="2343722526"/>
                    </a:ext>
                  </a:extLst>
                </a:gridCol>
                <a:gridCol w="2460531">
                  <a:extLst>
                    <a:ext uri="{9D8B030D-6E8A-4147-A177-3AD203B41FA5}">
                      <a16:colId xmlns:a16="http://schemas.microsoft.com/office/drawing/2014/main" val="2970346232"/>
                    </a:ext>
                  </a:extLst>
                </a:gridCol>
                <a:gridCol w="2725468">
                  <a:extLst>
                    <a:ext uri="{9D8B030D-6E8A-4147-A177-3AD203B41FA5}">
                      <a16:colId xmlns:a16="http://schemas.microsoft.com/office/drawing/2014/main" val="375233669"/>
                    </a:ext>
                  </a:extLst>
                </a:gridCol>
              </a:tblGrid>
              <a:tr h="1320637">
                <a:tc>
                  <a:txBody>
                    <a:bodyPr/>
                    <a:lstStyle/>
                    <a:p>
                      <a:pPr lvl="0" algn="ctr">
                        <a:buNone/>
                      </a:pPr>
                      <a:endParaRPr lang="en-US" sz="1400" b="1"/>
                    </a:p>
                  </a:txBody>
                  <a:tcPr anchor="ctr"/>
                </a:tc>
                <a:tc>
                  <a:txBody>
                    <a:bodyPr/>
                    <a:lstStyle/>
                    <a:p>
                      <a:pPr algn="ctr"/>
                      <a:r>
                        <a:rPr lang="en-US" sz="1400" b="1"/>
                        <a:t>MPU 6050</a:t>
                      </a:r>
                    </a:p>
                  </a:txBody>
                  <a:tcPr anchor="b"/>
                </a:tc>
                <a:tc>
                  <a:txBody>
                    <a:bodyPr/>
                    <a:lstStyle/>
                    <a:p>
                      <a:pPr algn="ctr"/>
                      <a:r>
                        <a:rPr lang="en-US" sz="1400" b="1"/>
                        <a:t>LSM6DS3</a:t>
                      </a:r>
                    </a:p>
                  </a:txBody>
                  <a:tcPr anchor="b"/>
                </a:tc>
                <a:tc>
                  <a:txBody>
                    <a:bodyPr/>
                    <a:lstStyle/>
                    <a:p>
                      <a:pPr algn="ctr"/>
                      <a:r>
                        <a:rPr lang="en-US" sz="1400" b="1"/>
                        <a:t>MPU9250</a:t>
                      </a:r>
                    </a:p>
                  </a:txBody>
                  <a:tcPr anchor="b">
                    <a:lnR w="57150" cap="flat" cmpd="sng" algn="ctr">
                      <a:solidFill>
                        <a:srgbClr val="FF0000"/>
                      </a:solidFill>
                      <a:prstDash val="solid"/>
                      <a:round/>
                      <a:headEnd type="none" w="med" len="med"/>
                      <a:tailEnd type="none" w="med" len="med"/>
                    </a:lnR>
                  </a:tcPr>
                </a:tc>
                <a:tc>
                  <a:txBody>
                    <a:bodyPr/>
                    <a:lstStyle/>
                    <a:p>
                      <a:pPr algn="ctr"/>
                      <a:r>
                        <a:rPr lang="en-US" sz="1400" b="1"/>
                        <a:t>Mini IMU 9</a:t>
                      </a:r>
                    </a:p>
                  </a:txBody>
                  <a:tcPr anchor="b">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021628716"/>
                  </a:ext>
                </a:extLst>
              </a:tr>
              <a:tr h="2240939">
                <a:tc>
                  <a:txBody>
                    <a:bodyPr/>
                    <a:lstStyle/>
                    <a:p>
                      <a:pPr algn="ctr"/>
                      <a:r>
                        <a:rPr lang="en-US" sz="1400" b="1"/>
                        <a:t>Special Features</a:t>
                      </a:r>
                    </a:p>
                  </a:txBody>
                  <a:tcPr anchor="ctr"/>
                </a:tc>
                <a:tc>
                  <a:txBody>
                    <a:bodyPr/>
                    <a:lstStyle/>
                    <a:p>
                      <a:pPr marL="285750" lvl="0" indent="-285750" algn="l">
                        <a:buFont typeface="Arial" panose="020B0604020202020204" pitchFamily="34" charset="0"/>
                        <a:buChar char="•"/>
                      </a:pPr>
                      <a:r>
                        <a:rPr lang="en-US" sz="1400" u="none" strike="noStrike" noProof="0"/>
                        <a:t>6 or 9-axis Motion Fusion data in rotation matrix, quaternion, Euler Angle, or raw data format</a:t>
                      </a:r>
                    </a:p>
                    <a:p>
                      <a:pPr marL="285750" lvl="0" indent="-285750" algn="l">
                        <a:buFont typeface="Arial" panose="020B0604020202020204" pitchFamily="34" charset="0"/>
                        <a:buChar char="•"/>
                      </a:pPr>
                      <a:r>
                        <a:rPr lang="en-US" sz="1400" u="none" strike="noStrike" noProof="0"/>
                        <a:t>3-Axis accelerometer with a programmable full-scale range of ±2g, ±4g, ±8g and ±16g</a:t>
                      </a:r>
                      <a:endParaRPr lang="en-US" sz="1400"/>
                    </a:p>
                  </a:txBody>
                  <a:tcPr anchor="ctr"/>
                </a:tc>
                <a:tc>
                  <a:txBody>
                    <a:bodyPr/>
                    <a:lstStyle/>
                    <a:p>
                      <a:pPr marL="285750" lvl="0" indent="-285750" algn="l">
                        <a:buFont typeface="Arial" panose="020B0604020202020204" pitchFamily="34" charset="0"/>
                        <a:buChar char="•"/>
                      </a:pPr>
                      <a:r>
                        <a:rPr lang="en-US" sz="1400" u="none" strike="noStrike" noProof="0"/>
                        <a:t>“Always on” experience with low power consumption for both accelerometer and gyroscope</a:t>
                      </a:r>
                      <a:endParaRPr lang="en-US" sz="1400"/>
                    </a:p>
                  </a:txBody>
                  <a:tcPr anchor="ctr"/>
                </a:tc>
                <a:tc>
                  <a:txBody>
                    <a:bodyPr/>
                    <a:lstStyle/>
                    <a:p>
                      <a:pPr marL="285750" lvl="0" indent="-285750" algn="l">
                        <a:buFont typeface="Arial" panose="020B0604020202020204" pitchFamily="34" charset="0"/>
                        <a:buChar char="•"/>
                      </a:pPr>
                      <a:r>
                        <a:rPr lang="en-US" sz="1400" u="none" strike="noStrike" noProof="0"/>
                        <a:t>3 axis silicon monolithic Hall-effect magnetic sensor with magnetic concentrator Digitally programmable low-pass Gyroscope filter</a:t>
                      </a:r>
                    </a:p>
                    <a:p>
                      <a:pPr marL="285750" lvl="0" indent="-285750" algn="l">
                        <a:buFont typeface="Arial" panose="020B0604020202020204" pitchFamily="34" charset="0"/>
                        <a:buChar char="•"/>
                      </a:pPr>
                      <a:r>
                        <a:rPr lang="en-US" sz="1400" u="none" strike="noStrike" noProof="0"/>
                        <a:t>Includes gyroscope, accelerometer and magnetometer</a:t>
                      </a:r>
                      <a:endParaRPr lang="en-US" sz="1400"/>
                    </a:p>
                  </a:txBody>
                  <a:tcPr anchor="ctr">
                    <a:lnR w="57150" cap="flat" cmpd="sng" algn="ctr">
                      <a:solidFill>
                        <a:srgbClr val="FF0000"/>
                      </a:solidFill>
                      <a:prstDash val="solid"/>
                      <a:round/>
                      <a:headEnd type="none" w="med" len="med"/>
                      <a:tailEnd type="none" w="med" len="med"/>
                    </a:lnR>
                  </a:tcPr>
                </a:tc>
                <a:tc>
                  <a:txBody>
                    <a:bodyPr/>
                    <a:lstStyle/>
                    <a:p>
                      <a:pPr marL="285750" lvl="0" indent="-285750" algn="l">
                        <a:buFont typeface="Arial" panose="020B0604020202020204" pitchFamily="34" charset="0"/>
                        <a:buChar char="•"/>
                      </a:pPr>
                      <a:r>
                        <a:rPr lang="en-US" sz="1400" u="none" strike="noStrike" noProof="0"/>
                        <a:t>Pololu MinIMU-9 v2 packs a L3GD20 3-axis gyro, a LSM303DLHC 3-axis accelerometer and 3-axis magnetometer. </a:t>
                      </a:r>
                    </a:p>
                    <a:p>
                      <a:pPr marL="285750" lvl="0" indent="-285750" algn="l">
                        <a:buFont typeface="Arial" panose="020B0604020202020204" pitchFamily="34" charset="0"/>
                        <a:buChar char="•"/>
                      </a:pPr>
                      <a:r>
                        <a:rPr lang="en-US" sz="1400" u="none" strike="noStrike" noProof="0"/>
                        <a:t>I²C interface accesses nine independent rotation, acceleration, and magnetic measurements to calculate the sensor’s absolute orientation</a:t>
                      </a:r>
                      <a:endParaRPr lang="en-US" sz="1400"/>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692039689"/>
                  </a:ext>
                </a:extLst>
              </a:tr>
              <a:tr h="521862">
                <a:tc>
                  <a:txBody>
                    <a:bodyPr/>
                    <a:lstStyle/>
                    <a:p>
                      <a:pPr algn="ctr"/>
                      <a:r>
                        <a:rPr lang="en-US" sz="1400" b="1"/>
                        <a:t>Sensitivity</a:t>
                      </a:r>
                    </a:p>
                  </a:txBody>
                  <a:tcPr anchor="ctr"/>
                </a:tc>
                <a:tc>
                  <a:txBody>
                    <a:bodyPr/>
                    <a:lstStyle/>
                    <a:p>
                      <a:pPr lvl="0" algn="ctr">
                        <a:buNone/>
                      </a:pPr>
                      <a:r>
                        <a:rPr lang="en-US" sz="1400" u="none" strike="noStrike" noProof="0"/>
                        <a:t>131, 65.5,32.8, 16.4</a:t>
                      </a:r>
                      <a:endParaRPr lang="en-US" sz="1400"/>
                    </a:p>
                  </a:txBody>
                  <a:tcPr anchor="ctr"/>
                </a:tc>
                <a:tc>
                  <a:txBody>
                    <a:bodyPr/>
                    <a:lstStyle/>
                    <a:p>
                      <a:pPr lvl="0" algn="ctr">
                        <a:buNone/>
                      </a:pPr>
                      <a:r>
                        <a:rPr lang="en-US" sz="1400" u="none" strike="noStrike" noProof="0"/>
                        <a:t>228.57, 114.29, 57.14, 28.57, 14.29</a:t>
                      </a:r>
                      <a:endParaRPr lang="en-US" sz="1400"/>
                    </a:p>
                  </a:txBody>
                  <a:tcPr anchor="ctr"/>
                </a:tc>
                <a:tc>
                  <a:txBody>
                    <a:bodyPr/>
                    <a:lstStyle/>
                    <a:p>
                      <a:pPr lvl="0" algn="ctr">
                        <a:buNone/>
                      </a:pPr>
                      <a:r>
                        <a:rPr lang="en-US" sz="1400" u="none" strike="noStrike" noProof="0"/>
                        <a:t>131, 65.5,32.8, 16.4</a:t>
                      </a:r>
                      <a:endParaRPr lang="en-US" sz="1400"/>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400" u="none" strike="noStrike" noProof="0"/>
                        <a:t>114.29, 57.14, 14.29</a:t>
                      </a:r>
                      <a:endParaRPr lang="en-US" sz="1400"/>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279901481"/>
                  </a:ext>
                </a:extLst>
              </a:tr>
              <a:tr h="473765">
                <a:tc>
                  <a:txBody>
                    <a:bodyPr/>
                    <a:lstStyle/>
                    <a:p>
                      <a:pPr algn="ctr"/>
                      <a:r>
                        <a:rPr lang="en-US" sz="1400" b="1"/>
                        <a:t>ARW*</a:t>
                      </a:r>
                    </a:p>
                  </a:txBody>
                  <a:tcPr anchor="ctr"/>
                </a:tc>
                <a:tc>
                  <a:txBody>
                    <a:bodyPr/>
                    <a:lstStyle/>
                    <a:p>
                      <a:pPr lvl="0" algn="ctr">
                        <a:buNone/>
                      </a:pPr>
                      <a:r>
                        <a:rPr lang="en-US" sz="1400" u="none" strike="noStrike" noProof="0"/>
                        <a:t>0.005</a:t>
                      </a:r>
                      <a:endParaRPr lang="en-US" sz="1400"/>
                    </a:p>
                  </a:txBody>
                  <a:tcPr anchor="ctr"/>
                </a:tc>
                <a:tc>
                  <a:txBody>
                    <a:bodyPr/>
                    <a:lstStyle/>
                    <a:p>
                      <a:pPr lvl="0" algn="ctr">
                        <a:buNone/>
                      </a:pPr>
                      <a:r>
                        <a:rPr lang="en-US" sz="1400" u="none" strike="noStrike" noProof="0"/>
                        <a:t>0.007</a:t>
                      </a:r>
                      <a:endParaRPr lang="en-US" sz="1400"/>
                    </a:p>
                  </a:txBody>
                  <a:tcPr anchor="ctr"/>
                </a:tc>
                <a:tc>
                  <a:txBody>
                    <a:bodyPr/>
                    <a:lstStyle/>
                    <a:p>
                      <a:pPr lvl="0" algn="ctr">
                        <a:buNone/>
                      </a:pPr>
                      <a:r>
                        <a:rPr lang="en-US" sz="1400" u="none" strike="noStrike" noProof="0"/>
                        <a:t>0.01</a:t>
                      </a:r>
                      <a:endParaRPr lang="en-US" sz="1400"/>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400" u="none" strike="noStrike" noProof="0"/>
                        <a:t>0.03</a:t>
                      </a:r>
                      <a:endParaRPr lang="en-US" sz="1400"/>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606751828"/>
                  </a:ext>
                </a:extLst>
              </a:tr>
              <a:tr h="473765">
                <a:tc>
                  <a:txBody>
                    <a:bodyPr/>
                    <a:lstStyle/>
                    <a:p>
                      <a:pPr algn="ctr"/>
                      <a:r>
                        <a:rPr lang="en-US" sz="1400" b="1"/>
                        <a:t>Non-Linearity</a:t>
                      </a:r>
                    </a:p>
                  </a:txBody>
                  <a:tcPr anchor="ctr"/>
                </a:tc>
                <a:tc>
                  <a:txBody>
                    <a:bodyPr/>
                    <a:lstStyle/>
                    <a:p>
                      <a:pPr lvl="0" algn="ctr">
                        <a:buNone/>
                      </a:pPr>
                      <a:r>
                        <a:rPr lang="en-US" sz="1400" u="none" strike="noStrike" noProof="0"/>
                        <a:t>0.2</a:t>
                      </a:r>
                      <a:endParaRPr lang="en-US" sz="1400"/>
                    </a:p>
                  </a:txBody>
                  <a:tcPr anchor="ctr"/>
                </a:tc>
                <a:tc>
                  <a:txBody>
                    <a:bodyPr/>
                    <a:lstStyle/>
                    <a:p>
                      <a:pPr lvl="0" algn="ctr">
                        <a:buNone/>
                      </a:pPr>
                      <a:r>
                        <a:rPr lang="en-US" sz="1400" u="none" strike="noStrike" noProof="0"/>
                        <a:t>0.5</a:t>
                      </a:r>
                      <a:endParaRPr lang="en-US" sz="1400"/>
                    </a:p>
                  </a:txBody>
                  <a:tcPr anchor="ctr"/>
                </a:tc>
                <a:tc>
                  <a:txBody>
                    <a:bodyPr/>
                    <a:lstStyle/>
                    <a:p>
                      <a:pPr lvl="0" algn="ctr">
                        <a:buNone/>
                      </a:pPr>
                      <a:r>
                        <a:rPr lang="en-US" sz="1400" u="none" strike="noStrike" noProof="0"/>
                        <a:t>0.1</a:t>
                      </a:r>
                      <a:endParaRPr lang="en-US" sz="1400"/>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400" u="none" strike="noStrike" noProof="0"/>
                        <a:t>0.2</a:t>
                      </a:r>
                      <a:endParaRPr lang="en-US" sz="1400"/>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787880537"/>
                  </a:ext>
                </a:extLst>
              </a:tr>
              <a:tr h="473765">
                <a:tc>
                  <a:txBody>
                    <a:bodyPr/>
                    <a:lstStyle/>
                    <a:p>
                      <a:pPr algn="ctr"/>
                      <a:r>
                        <a:rPr lang="en-US" sz="1400" b="1"/>
                        <a:t>Unit Price ($)</a:t>
                      </a:r>
                    </a:p>
                  </a:txBody>
                  <a:tcPr anchor="ctr"/>
                </a:tc>
                <a:tc>
                  <a:txBody>
                    <a:bodyPr/>
                    <a:lstStyle/>
                    <a:p>
                      <a:pPr algn="ctr"/>
                      <a:r>
                        <a:rPr lang="en-US" sz="1400"/>
                        <a:t>3</a:t>
                      </a:r>
                    </a:p>
                  </a:txBody>
                  <a:tcPr anchor="ctr"/>
                </a:tc>
                <a:tc>
                  <a:txBody>
                    <a:bodyPr/>
                    <a:lstStyle/>
                    <a:p>
                      <a:pPr algn="ctr"/>
                      <a:r>
                        <a:rPr lang="en-US" sz="1400"/>
                        <a:t>8</a:t>
                      </a:r>
                    </a:p>
                  </a:txBody>
                  <a:tcPr anchor="ctr"/>
                </a:tc>
                <a:tc>
                  <a:txBody>
                    <a:bodyPr/>
                    <a:lstStyle/>
                    <a:p>
                      <a:pPr algn="ctr"/>
                      <a:r>
                        <a:rPr lang="en-US" sz="1400"/>
                        <a:t>7</a:t>
                      </a:r>
                    </a:p>
                  </a:txBody>
                  <a:tcPr anchor="ctr">
                    <a:lnR w="57150" cap="flat" cmpd="sng" algn="ctr">
                      <a:solidFill>
                        <a:srgbClr val="FF0000"/>
                      </a:solidFill>
                      <a:prstDash val="solid"/>
                      <a:round/>
                      <a:headEnd type="none" w="med" len="med"/>
                      <a:tailEnd type="none" w="med" len="med"/>
                    </a:lnR>
                  </a:tcPr>
                </a:tc>
                <a:tc>
                  <a:txBody>
                    <a:bodyPr/>
                    <a:lstStyle/>
                    <a:p>
                      <a:pPr algn="ctr"/>
                      <a:r>
                        <a:rPr lang="en-US" sz="1400"/>
                        <a:t>15.95</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714140860"/>
                  </a:ext>
                </a:extLst>
              </a:tr>
            </a:tbl>
          </a:graphicData>
        </a:graphic>
      </p:graphicFrame>
      <p:pic>
        <p:nvPicPr>
          <p:cNvPr id="19" name="Picture 4" descr="A circuit board&#10;&#10;Description generated with very high confidence">
            <a:extLst>
              <a:ext uri="{FF2B5EF4-FFF2-40B4-BE49-F238E27FC236}">
                <a16:creationId xmlns:a16="http://schemas.microsoft.com/office/drawing/2014/main" id="{76AA2BF0-AD56-44F1-A67E-445360678FE6}"/>
              </a:ext>
            </a:extLst>
          </p:cNvPr>
          <p:cNvPicPr>
            <a:picLocks noChangeAspect="1"/>
          </p:cNvPicPr>
          <p:nvPr/>
        </p:nvPicPr>
        <p:blipFill>
          <a:blip r:embed="rId3"/>
          <a:stretch>
            <a:fillRect/>
          </a:stretch>
        </p:blipFill>
        <p:spPr>
          <a:xfrm>
            <a:off x="2819320" y="1068686"/>
            <a:ext cx="1063205" cy="863000"/>
          </a:xfrm>
          <a:prstGeom prst="rect">
            <a:avLst/>
          </a:prstGeom>
        </p:spPr>
      </p:pic>
      <p:pic>
        <p:nvPicPr>
          <p:cNvPr id="20" name="Picture 5" descr="A circuit board&#10;&#10;Description generated with very high confidence">
            <a:extLst>
              <a:ext uri="{FF2B5EF4-FFF2-40B4-BE49-F238E27FC236}">
                <a16:creationId xmlns:a16="http://schemas.microsoft.com/office/drawing/2014/main" id="{786251DE-1662-4E38-B84F-CF9004D45624}"/>
              </a:ext>
            </a:extLst>
          </p:cNvPr>
          <p:cNvPicPr>
            <a:picLocks noChangeAspect="1"/>
          </p:cNvPicPr>
          <p:nvPr/>
        </p:nvPicPr>
        <p:blipFill>
          <a:blip r:embed="rId4"/>
          <a:stretch>
            <a:fillRect/>
          </a:stretch>
        </p:blipFill>
        <p:spPr>
          <a:xfrm>
            <a:off x="4773406" y="1078211"/>
            <a:ext cx="1139405" cy="853475"/>
          </a:xfrm>
          <a:prstGeom prst="rect">
            <a:avLst/>
          </a:prstGeom>
        </p:spPr>
      </p:pic>
      <p:pic>
        <p:nvPicPr>
          <p:cNvPr id="22" name="Picture 6" descr="A circuit board&#10;&#10;Description generated with very high confidence">
            <a:extLst>
              <a:ext uri="{FF2B5EF4-FFF2-40B4-BE49-F238E27FC236}">
                <a16:creationId xmlns:a16="http://schemas.microsoft.com/office/drawing/2014/main" id="{F321AE8E-2FCD-454D-882D-A8683A707658}"/>
              </a:ext>
            </a:extLst>
          </p:cNvPr>
          <p:cNvPicPr>
            <a:picLocks noChangeAspect="1"/>
          </p:cNvPicPr>
          <p:nvPr/>
        </p:nvPicPr>
        <p:blipFill>
          <a:blip r:embed="rId5"/>
          <a:stretch>
            <a:fillRect/>
          </a:stretch>
        </p:blipFill>
        <p:spPr>
          <a:xfrm>
            <a:off x="6798919" y="1048438"/>
            <a:ext cx="1186671" cy="872346"/>
          </a:xfrm>
          <a:prstGeom prst="rect">
            <a:avLst/>
          </a:prstGeom>
        </p:spPr>
      </p:pic>
      <p:pic>
        <p:nvPicPr>
          <p:cNvPr id="24" name="Picture 8" descr="A picture containing electronics, circuit&#10;&#10;Description generated with very high confidence">
            <a:extLst>
              <a:ext uri="{FF2B5EF4-FFF2-40B4-BE49-F238E27FC236}">
                <a16:creationId xmlns:a16="http://schemas.microsoft.com/office/drawing/2014/main" id="{B0662A2D-5084-48DB-91F1-E6C1310FDBC2}"/>
              </a:ext>
            </a:extLst>
          </p:cNvPr>
          <p:cNvPicPr>
            <a:picLocks noChangeAspect="1"/>
          </p:cNvPicPr>
          <p:nvPr/>
        </p:nvPicPr>
        <p:blipFill>
          <a:blip r:embed="rId6"/>
          <a:stretch>
            <a:fillRect/>
          </a:stretch>
        </p:blipFill>
        <p:spPr>
          <a:xfrm>
            <a:off x="9332173" y="1050534"/>
            <a:ext cx="1181100" cy="866775"/>
          </a:xfrm>
          <a:prstGeom prst="rect">
            <a:avLst/>
          </a:prstGeom>
        </p:spPr>
      </p:pic>
      <p:sp>
        <p:nvSpPr>
          <p:cNvPr id="3" name="Slide Number Placeholder 2">
            <a:extLst>
              <a:ext uri="{FF2B5EF4-FFF2-40B4-BE49-F238E27FC236}">
                <a16:creationId xmlns:a16="http://schemas.microsoft.com/office/drawing/2014/main" id="{E0785AD9-DD41-4593-9CBC-C279243E486C}"/>
              </a:ext>
            </a:extLst>
          </p:cNvPr>
          <p:cNvSpPr>
            <a:spLocks noGrp="1"/>
          </p:cNvSpPr>
          <p:nvPr>
            <p:ph type="sldNum" sz="quarter" idx="13"/>
          </p:nvPr>
        </p:nvSpPr>
        <p:spPr/>
        <p:txBody>
          <a:bodyPr/>
          <a:lstStyle/>
          <a:p>
            <a:fld id="{47B18E72-FEC3-4883-A827-22C56F3B664F}" type="slidenum">
              <a:rPr lang="id-ID" smtClean="0"/>
              <a:t>15</a:t>
            </a:fld>
            <a:endParaRPr lang="id-ID"/>
          </a:p>
        </p:txBody>
      </p:sp>
      <p:sp>
        <p:nvSpPr>
          <p:cNvPr id="13" name="Subtitle 2">
            <a:extLst>
              <a:ext uri="{FF2B5EF4-FFF2-40B4-BE49-F238E27FC236}">
                <a16:creationId xmlns:a16="http://schemas.microsoft.com/office/drawing/2014/main" id="{56C0F577-DFC2-46CE-A66B-1B025B5101B4}"/>
              </a:ext>
            </a:extLst>
          </p:cNvPr>
          <p:cNvSpPr txBox="1">
            <a:spLocks/>
          </p:cNvSpPr>
          <p:nvPr/>
        </p:nvSpPr>
        <p:spPr>
          <a:xfrm>
            <a:off x="366713" y="291780"/>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Hardware – IMU*</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14" name="Straight Connector 13">
            <a:extLst>
              <a:ext uri="{FF2B5EF4-FFF2-40B4-BE49-F238E27FC236}">
                <a16:creationId xmlns:a16="http://schemas.microsoft.com/office/drawing/2014/main" id="{61863355-9FE0-4389-B088-3B51FC068DCF}"/>
              </a:ext>
            </a:extLst>
          </p:cNvPr>
          <p:cNvCxnSpPr/>
          <p:nvPr/>
        </p:nvCxnSpPr>
        <p:spPr>
          <a:xfrm>
            <a:off x="501583" y="876732"/>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16D1F4-FF02-437C-90ED-CC2373E00E2A}"/>
              </a:ext>
            </a:extLst>
          </p:cNvPr>
          <p:cNvSpPr txBox="1"/>
          <p:nvPr/>
        </p:nvSpPr>
        <p:spPr>
          <a:xfrm>
            <a:off x="497457" y="6420928"/>
            <a:ext cx="396527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*IMU – Inertial Measurement Unit</a:t>
            </a:r>
          </a:p>
          <a:p>
            <a:r>
              <a:rPr lang="en-US" sz="1100">
                <a:cs typeface="Calibri"/>
              </a:rPr>
              <a:t>*ARW – Angle Random Walk (Noise)</a:t>
            </a:r>
          </a:p>
        </p:txBody>
      </p:sp>
    </p:spTree>
    <p:extLst>
      <p:ext uri="{BB962C8B-B14F-4D97-AF65-F5344CB8AC3E}">
        <p14:creationId xmlns:p14="http://schemas.microsoft.com/office/powerpoint/2010/main" val="131120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785AD9-DD41-4593-9CBC-C279243E486C}"/>
              </a:ext>
            </a:extLst>
          </p:cNvPr>
          <p:cNvSpPr>
            <a:spLocks noGrp="1"/>
          </p:cNvSpPr>
          <p:nvPr>
            <p:ph type="sldNum" sz="quarter" idx="13"/>
          </p:nvPr>
        </p:nvSpPr>
        <p:spPr/>
        <p:txBody>
          <a:bodyPr/>
          <a:lstStyle/>
          <a:p>
            <a:fld id="{47B18E72-FEC3-4883-A827-22C56F3B664F}" type="slidenum">
              <a:rPr lang="id-ID" smtClean="0"/>
              <a:t>16</a:t>
            </a:fld>
            <a:endParaRPr lang="id-ID"/>
          </a:p>
        </p:txBody>
      </p:sp>
      <p:sp>
        <p:nvSpPr>
          <p:cNvPr id="13" name="Subtitle 2">
            <a:extLst>
              <a:ext uri="{FF2B5EF4-FFF2-40B4-BE49-F238E27FC236}">
                <a16:creationId xmlns:a16="http://schemas.microsoft.com/office/drawing/2014/main" id="{56C0F577-DFC2-46CE-A66B-1B025B5101B4}"/>
              </a:ext>
            </a:extLst>
          </p:cNvPr>
          <p:cNvSpPr txBox="1">
            <a:spLocks/>
          </p:cNvSpPr>
          <p:nvPr/>
        </p:nvSpPr>
        <p:spPr>
          <a:xfrm>
            <a:off x="366713" y="291780"/>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Hardware – Microcontroller</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14" name="Straight Connector 13">
            <a:extLst>
              <a:ext uri="{FF2B5EF4-FFF2-40B4-BE49-F238E27FC236}">
                <a16:creationId xmlns:a16="http://schemas.microsoft.com/office/drawing/2014/main" id="{61863355-9FE0-4389-B088-3B51FC068DCF}"/>
              </a:ext>
            </a:extLst>
          </p:cNvPr>
          <p:cNvCxnSpPr/>
          <p:nvPr/>
        </p:nvCxnSpPr>
        <p:spPr>
          <a:xfrm>
            <a:off x="501583" y="876732"/>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graphicFrame>
        <p:nvGraphicFramePr>
          <p:cNvPr id="5" name="Table 3">
            <a:extLst>
              <a:ext uri="{FF2B5EF4-FFF2-40B4-BE49-F238E27FC236}">
                <a16:creationId xmlns:a16="http://schemas.microsoft.com/office/drawing/2014/main" id="{3A3854E5-8A31-4D63-9477-8C633D3F2D14}"/>
              </a:ext>
            </a:extLst>
          </p:cNvPr>
          <p:cNvGraphicFramePr>
            <a:graphicFrameLocks noGrp="1"/>
          </p:cNvGraphicFramePr>
          <p:nvPr>
            <p:extLst>
              <p:ext uri="{D42A27DB-BD31-4B8C-83A1-F6EECF244321}">
                <p14:modId xmlns:p14="http://schemas.microsoft.com/office/powerpoint/2010/main" val="1880516755"/>
              </p:ext>
            </p:extLst>
          </p:nvPr>
        </p:nvGraphicFramePr>
        <p:xfrm>
          <a:off x="636728" y="1201951"/>
          <a:ext cx="10918539" cy="4986128"/>
        </p:xfrm>
        <a:graphic>
          <a:graphicData uri="http://schemas.openxmlformats.org/drawingml/2006/table">
            <a:tbl>
              <a:tblPr firstRow="1" bandRow="1">
                <a:tableStyleId>{5940675A-B579-460E-94D1-54222C63F5DA}</a:tableStyleId>
              </a:tblPr>
              <a:tblGrid>
                <a:gridCol w="1902519">
                  <a:extLst>
                    <a:ext uri="{9D8B030D-6E8A-4147-A177-3AD203B41FA5}">
                      <a16:colId xmlns:a16="http://schemas.microsoft.com/office/drawing/2014/main" val="3683005517"/>
                    </a:ext>
                  </a:extLst>
                </a:gridCol>
                <a:gridCol w="2808164">
                  <a:extLst>
                    <a:ext uri="{9D8B030D-6E8A-4147-A177-3AD203B41FA5}">
                      <a16:colId xmlns:a16="http://schemas.microsoft.com/office/drawing/2014/main" val="3656084965"/>
                    </a:ext>
                  </a:extLst>
                </a:gridCol>
                <a:gridCol w="2945358">
                  <a:extLst>
                    <a:ext uri="{9D8B030D-6E8A-4147-A177-3AD203B41FA5}">
                      <a16:colId xmlns:a16="http://schemas.microsoft.com/office/drawing/2014/main" val="2970346232"/>
                    </a:ext>
                  </a:extLst>
                </a:gridCol>
                <a:gridCol w="3262498">
                  <a:extLst>
                    <a:ext uri="{9D8B030D-6E8A-4147-A177-3AD203B41FA5}">
                      <a16:colId xmlns:a16="http://schemas.microsoft.com/office/drawing/2014/main" val="375233669"/>
                    </a:ext>
                  </a:extLst>
                </a:gridCol>
              </a:tblGrid>
              <a:tr h="1772478">
                <a:tc>
                  <a:txBody>
                    <a:bodyPr/>
                    <a:lstStyle/>
                    <a:p>
                      <a:pPr lvl="0" algn="ctr">
                        <a:buNone/>
                      </a:pPr>
                      <a:endParaRPr lang="en-US" sz="1400" b="1"/>
                    </a:p>
                  </a:txBody>
                  <a:tcPr anchor="ctr"/>
                </a:tc>
                <a:tc>
                  <a:txBody>
                    <a:bodyPr/>
                    <a:lstStyle/>
                    <a:p>
                      <a:pPr algn="ctr"/>
                      <a:r>
                        <a:rPr lang="en-US" sz="1400" b="1"/>
                        <a:t>Arduino Mega</a:t>
                      </a:r>
                    </a:p>
                  </a:txBody>
                  <a:tcPr anchor="b"/>
                </a:tc>
                <a:tc>
                  <a:txBody>
                    <a:bodyPr/>
                    <a:lstStyle/>
                    <a:p>
                      <a:pPr algn="ctr"/>
                      <a:r>
                        <a:rPr lang="en-US" sz="1400" b="1"/>
                        <a:t>STM32</a:t>
                      </a:r>
                    </a:p>
                  </a:txBody>
                  <a:tcPr anchor="b">
                    <a:lnR w="57150" cap="flat" cmpd="sng" algn="ctr">
                      <a:solidFill>
                        <a:srgbClr val="FF0000"/>
                      </a:solidFill>
                      <a:prstDash val="solid"/>
                      <a:round/>
                      <a:headEnd type="none" w="med" len="med"/>
                      <a:tailEnd type="none" w="med" len="med"/>
                    </a:lnR>
                  </a:tcPr>
                </a:tc>
                <a:tc>
                  <a:txBody>
                    <a:bodyPr/>
                    <a:lstStyle/>
                    <a:p>
                      <a:pPr algn="ctr"/>
                      <a:r>
                        <a:rPr lang="en-US" sz="1400" b="1"/>
                        <a:t>Raspberry Pi 3B+</a:t>
                      </a:r>
                    </a:p>
                  </a:txBody>
                  <a:tcPr anchor="b">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021628716"/>
                  </a:ext>
                </a:extLst>
              </a:tr>
              <a:tr h="662608">
                <a:tc>
                  <a:txBody>
                    <a:bodyPr/>
                    <a:lstStyle/>
                    <a:p>
                      <a:pPr algn="ctr"/>
                      <a:r>
                        <a:rPr lang="en-US" sz="1400" b="1"/>
                        <a:t>Affordability (Financially)</a:t>
                      </a:r>
                    </a:p>
                  </a:txBody>
                  <a:tcPr anchor="ctr"/>
                </a:tc>
                <a:tc>
                  <a:txBody>
                    <a:bodyPr/>
                    <a:lstStyle/>
                    <a:p>
                      <a:pPr marL="0" lvl="0" indent="0" algn="ctr">
                        <a:buNone/>
                      </a:pPr>
                      <a:r>
                        <a:rPr lang="en-US" sz="1400" u="none" strike="noStrike" noProof="0"/>
                        <a:t>High</a:t>
                      </a:r>
                    </a:p>
                  </a:txBody>
                  <a:tcPr anchor="ctr"/>
                </a:tc>
                <a:tc>
                  <a:txBody>
                    <a:bodyPr/>
                    <a:lstStyle/>
                    <a:p>
                      <a:pPr marL="0" lvl="0" indent="0" algn="ctr">
                        <a:buNone/>
                      </a:pPr>
                      <a:r>
                        <a:rPr lang="en-US" sz="1400" u="none" strike="noStrike" noProof="0"/>
                        <a:t>High</a:t>
                      </a:r>
                    </a:p>
                  </a:txBody>
                  <a:tcPr anchor="ctr">
                    <a:lnR w="57150" cap="flat" cmpd="sng" algn="ctr">
                      <a:solidFill>
                        <a:srgbClr val="FF0000"/>
                      </a:solidFill>
                      <a:prstDash val="solid"/>
                      <a:round/>
                      <a:headEnd type="none" w="med" len="med"/>
                      <a:tailEnd type="none" w="med" len="med"/>
                    </a:lnR>
                  </a:tcPr>
                </a:tc>
                <a:tc>
                  <a:txBody>
                    <a:bodyPr/>
                    <a:lstStyle/>
                    <a:p>
                      <a:pPr marL="0" lvl="0" indent="0" algn="ctr">
                        <a:buNone/>
                      </a:pPr>
                      <a:r>
                        <a:rPr lang="en-US" sz="1400" u="none" strike="noStrike" noProof="0"/>
                        <a:t>Moderate</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692039689"/>
                  </a:ext>
                </a:extLst>
              </a:tr>
              <a:tr h="612913">
                <a:tc>
                  <a:txBody>
                    <a:bodyPr/>
                    <a:lstStyle/>
                    <a:p>
                      <a:pPr algn="ctr"/>
                      <a:r>
                        <a:rPr lang="en-US" sz="1400" b="1"/>
                        <a:t>Computational Power</a:t>
                      </a:r>
                    </a:p>
                  </a:txBody>
                  <a:tcPr anchor="ctr"/>
                </a:tc>
                <a:tc>
                  <a:txBody>
                    <a:bodyPr/>
                    <a:lstStyle/>
                    <a:p>
                      <a:pPr lvl="0" algn="ctr">
                        <a:buNone/>
                      </a:pPr>
                      <a:r>
                        <a:rPr lang="en-US" sz="1400" u="none" strike="noStrike" noProof="0"/>
                        <a:t>Low</a:t>
                      </a:r>
                    </a:p>
                  </a:txBody>
                  <a:tcPr anchor="ctr"/>
                </a:tc>
                <a:tc>
                  <a:txBody>
                    <a:bodyPr/>
                    <a:lstStyle/>
                    <a:p>
                      <a:pPr lvl="0" algn="ctr">
                        <a:buNone/>
                      </a:pPr>
                      <a:r>
                        <a:rPr lang="en-US" sz="1400" u="none" strike="noStrike" noProof="0"/>
                        <a:t>Moderate</a:t>
                      </a:r>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400" u="none" strike="noStrike" noProof="0"/>
                        <a:t>High</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279901481"/>
                  </a:ext>
                </a:extLst>
              </a:tr>
              <a:tr h="662608">
                <a:tc>
                  <a:txBody>
                    <a:bodyPr/>
                    <a:lstStyle/>
                    <a:p>
                      <a:pPr algn="ctr"/>
                      <a:r>
                        <a:rPr lang="en-US" sz="1400" b="1"/>
                        <a:t>Most Optimized Task</a:t>
                      </a:r>
                    </a:p>
                  </a:txBody>
                  <a:tcPr anchor="ctr"/>
                </a:tc>
                <a:tc>
                  <a:txBody>
                    <a:bodyPr/>
                    <a:lstStyle/>
                    <a:p>
                      <a:pPr lvl="0" algn="ctr">
                        <a:buNone/>
                      </a:pPr>
                      <a:r>
                        <a:rPr lang="en-US" sz="1400" u="none" strike="noStrike" noProof="0"/>
                        <a:t>Logic Programming</a:t>
                      </a:r>
                    </a:p>
                  </a:txBody>
                  <a:tcPr anchor="ctr"/>
                </a:tc>
                <a:tc>
                  <a:txBody>
                    <a:bodyPr/>
                    <a:lstStyle/>
                    <a:p>
                      <a:pPr lvl="0" algn="ctr">
                        <a:buNone/>
                      </a:pPr>
                      <a:r>
                        <a:rPr lang="en-US" sz="1400" u="none" strike="noStrike" noProof="0"/>
                        <a:t>Logic Programming</a:t>
                      </a:r>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400" u="none" strike="noStrike" noProof="0"/>
                        <a:t>General Single Board Computer</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606751828"/>
                  </a:ext>
                </a:extLst>
              </a:tr>
              <a:tr h="612913">
                <a:tc>
                  <a:txBody>
                    <a:bodyPr/>
                    <a:lstStyle/>
                    <a:p>
                      <a:pPr algn="ctr"/>
                      <a:r>
                        <a:rPr lang="en-US" sz="1400" b="1"/>
                        <a:t>WiFi and Bluetooth</a:t>
                      </a:r>
                    </a:p>
                  </a:txBody>
                  <a:tcPr anchor="ctr"/>
                </a:tc>
                <a:tc>
                  <a:txBody>
                    <a:bodyPr/>
                    <a:lstStyle/>
                    <a:p>
                      <a:pPr lvl="0" algn="ctr">
                        <a:buNone/>
                      </a:pPr>
                      <a:r>
                        <a:rPr lang="en-US" sz="1400" u="none" strike="noStrike" noProof="0"/>
                        <a:t>No</a:t>
                      </a:r>
                      <a:endParaRPr lang="en-US"/>
                    </a:p>
                  </a:txBody>
                  <a:tcPr anchor="ctr"/>
                </a:tc>
                <a:tc>
                  <a:txBody>
                    <a:bodyPr/>
                    <a:lstStyle/>
                    <a:p>
                      <a:pPr lvl="0" algn="ctr">
                        <a:buNone/>
                      </a:pPr>
                      <a:r>
                        <a:rPr lang="en-US" sz="1400" u="none" strike="noStrike" noProof="0"/>
                        <a:t>No</a:t>
                      </a:r>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400" u="none" strike="noStrike" noProof="0"/>
                        <a:t>Yes</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787880537"/>
                  </a:ext>
                </a:extLst>
              </a:tr>
              <a:tr h="662608">
                <a:tc>
                  <a:txBody>
                    <a:bodyPr/>
                    <a:lstStyle/>
                    <a:p>
                      <a:pPr algn="ctr"/>
                      <a:r>
                        <a:rPr lang="en-US" sz="1400" b="1"/>
                        <a:t>Power Consumption</a:t>
                      </a:r>
                    </a:p>
                  </a:txBody>
                  <a:tcPr anchor="ctr"/>
                </a:tc>
                <a:tc>
                  <a:txBody>
                    <a:bodyPr/>
                    <a:lstStyle/>
                    <a:p>
                      <a:pPr algn="ctr"/>
                      <a:r>
                        <a:rPr lang="en-US" sz="1400"/>
                        <a:t>~ 0.5 W</a:t>
                      </a:r>
                    </a:p>
                  </a:txBody>
                  <a:tcPr anchor="ctr"/>
                </a:tc>
                <a:tc>
                  <a:txBody>
                    <a:bodyPr/>
                    <a:lstStyle/>
                    <a:p>
                      <a:pPr algn="ctr"/>
                      <a:r>
                        <a:rPr lang="en-US" sz="1400"/>
                        <a:t>~ 0.5 W</a:t>
                      </a:r>
                    </a:p>
                  </a:txBody>
                  <a:tcPr anchor="ctr">
                    <a:lnR w="57150" cap="flat" cmpd="sng" algn="ctr">
                      <a:solidFill>
                        <a:srgbClr val="FF0000"/>
                      </a:solidFill>
                      <a:prstDash val="solid"/>
                      <a:round/>
                      <a:headEnd type="none" w="med" len="med"/>
                      <a:tailEnd type="none" w="med" len="med"/>
                    </a:lnR>
                  </a:tcPr>
                </a:tc>
                <a:tc>
                  <a:txBody>
                    <a:bodyPr/>
                    <a:lstStyle/>
                    <a:p>
                      <a:pPr algn="ctr"/>
                      <a:r>
                        <a:rPr lang="en-US" sz="1400"/>
                        <a:t>~ 5 W</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714140860"/>
                  </a:ext>
                </a:extLst>
              </a:tr>
            </a:tbl>
          </a:graphicData>
        </a:graphic>
      </p:graphicFrame>
      <p:pic>
        <p:nvPicPr>
          <p:cNvPr id="6" name="Picture 7" descr="A circuit board&#10;&#10;Description generated with very high confidence">
            <a:extLst>
              <a:ext uri="{FF2B5EF4-FFF2-40B4-BE49-F238E27FC236}">
                <a16:creationId xmlns:a16="http://schemas.microsoft.com/office/drawing/2014/main" id="{25DBD1EA-4972-4E64-AB65-32D00CAF98CA}"/>
              </a:ext>
            </a:extLst>
          </p:cNvPr>
          <p:cNvPicPr>
            <a:picLocks noChangeAspect="1"/>
          </p:cNvPicPr>
          <p:nvPr/>
        </p:nvPicPr>
        <p:blipFill>
          <a:blip r:embed="rId3"/>
          <a:stretch>
            <a:fillRect/>
          </a:stretch>
        </p:blipFill>
        <p:spPr>
          <a:xfrm>
            <a:off x="3224796" y="1290726"/>
            <a:ext cx="1476375" cy="1286055"/>
          </a:xfrm>
          <a:prstGeom prst="rect">
            <a:avLst/>
          </a:prstGeom>
        </p:spPr>
      </p:pic>
      <p:pic>
        <p:nvPicPr>
          <p:cNvPr id="8" name="Picture 8" descr="A circuit board&#10;&#10;Description generated with very high confidence">
            <a:extLst>
              <a:ext uri="{FF2B5EF4-FFF2-40B4-BE49-F238E27FC236}">
                <a16:creationId xmlns:a16="http://schemas.microsoft.com/office/drawing/2014/main" id="{0DE34294-18C1-4077-8B0E-D7093182A336}"/>
              </a:ext>
            </a:extLst>
          </p:cNvPr>
          <p:cNvPicPr>
            <a:picLocks noChangeAspect="1"/>
          </p:cNvPicPr>
          <p:nvPr/>
        </p:nvPicPr>
        <p:blipFill>
          <a:blip r:embed="rId4"/>
          <a:stretch>
            <a:fillRect/>
          </a:stretch>
        </p:blipFill>
        <p:spPr>
          <a:xfrm>
            <a:off x="5919242" y="1371778"/>
            <a:ext cx="1828800" cy="1123950"/>
          </a:xfrm>
          <a:prstGeom prst="rect">
            <a:avLst/>
          </a:prstGeom>
        </p:spPr>
      </p:pic>
      <p:pic>
        <p:nvPicPr>
          <p:cNvPr id="9" name="Picture 9" descr="A circuit board&#10;&#10;Description generated with high confidence">
            <a:extLst>
              <a:ext uri="{FF2B5EF4-FFF2-40B4-BE49-F238E27FC236}">
                <a16:creationId xmlns:a16="http://schemas.microsoft.com/office/drawing/2014/main" id="{75530BC8-D99C-43F5-842C-FB71A1B639A4}"/>
              </a:ext>
            </a:extLst>
          </p:cNvPr>
          <p:cNvPicPr>
            <a:picLocks noChangeAspect="1"/>
          </p:cNvPicPr>
          <p:nvPr/>
        </p:nvPicPr>
        <p:blipFill>
          <a:blip r:embed="rId5"/>
          <a:stretch>
            <a:fillRect/>
          </a:stretch>
        </p:blipFill>
        <p:spPr>
          <a:xfrm>
            <a:off x="8966113" y="1309865"/>
            <a:ext cx="1876425" cy="1247775"/>
          </a:xfrm>
          <a:prstGeom prst="rect">
            <a:avLst/>
          </a:prstGeom>
        </p:spPr>
      </p:pic>
    </p:spTree>
    <p:extLst>
      <p:ext uri="{BB962C8B-B14F-4D97-AF65-F5344CB8AC3E}">
        <p14:creationId xmlns:p14="http://schemas.microsoft.com/office/powerpoint/2010/main" val="99203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p:cNvSpPr txBox="1">
            <a:spLocks/>
          </p:cNvSpPr>
          <p:nvPr/>
        </p:nvSpPr>
        <p:spPr>
          <a:xfrm>
            <a:off x="792652" y="294857"/>
            <a:ext cx="9551846"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id-ID"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4" name="Table 4">
            <a:extLst>
              <a:ext uri="{FF2B5EF4-FFF2-40B4-BE49-F238E27FC236}">
                <a16:creationId xmlns:a16="http://schemas.microsoft.com/office/drawing/2014/main" id="{762F0B9B-7D22-48FD-ADED-7220D979AF9F}"/>
              </a:ext>
            </a:extLst>
          </p:cNvPr>
          <p:cNvGraphicFramePr>
            <a:graphicFrameLocks noGrp="1"/>
          </p:cNvGraphicFramePr>
          <p:nvPr>
            <p:extLst>
              <p:ext uri="{D42A27DB-BD31-4B8C-83A1-F6EECF244321}">
                <p14:modId xmlns:p14="http://schemas.microsoft.com/office/powerpoint/2010/main" val="1180051385"/>
              </p:ext>
            </p:extLst>
          </p:nvPr>
        </p:nvGraphicFramePr>
        <p:xfrm>
          <a:off x="636729" y="2104897"/>
          <a:ext cx="10918541" cy="3026578"/>
        </p:xfrm>
        <a:graphic>
          <a:graphicData uri="http://schemas.openxmlformats.org/drawingml/2006/table">
            <a:tbl>
              <a:tblPr firstRow="1" bandRow="1">
                <a:tableStyleId>{5940675A-B579-460E-94D1-54222C63F5DA}</a:tableStyleId>
              </a:tblPr>
              <a:tblGrid>
                <a:gridCol w="5466898">
                  <a:extLst>
                    <a:ext uri="{9D8B030D-6E8A-4147-A177-3AD203B41FA5}">
                      <a16:colId xmlns:a16="http://schemas.microsoft.com/office/drawing/2014/main" val="3356871611"/>
                    </a:ext>
                  </a:extLst>
                </a:gridCol>
                <a:gridCol w="5451643">
                  <a:extLst>
                    <a:ext uri="{9D8B030D-6E8A-4147-A177-3AD203B41FA5}">
                      <a16:colId xmlns:a16="http://schemas.microsoft.com/office/drawing/2014/main" val="3758537859"/>
                    </a:ext>
                  </a:extLst>
                </a:gridCol>
              </a:tblGrid>
              <a:tr h="555126">
                <a:tc>
                  <a:txBody>
                    <a:bodyPr/>
                    <a:lstStyle/>
                    <a:p>
                      <a:pPr algn="ctr"/>
                      <a:r>
                        <a:rPr lang="en-US" b="1"/>
                        <a:t>Joint-Space Controller</a:t>
                      </a:r>
                    </a:p>
                  </a:txBody>
                  <a:tcPr anchor="ctr">
                    <a:lnR w="57150" cap="flat" cmpd="sng" algn="ctr">
                      <a:solidFill>
                        <a:srgbClr val="FF0000"/>
                      </a:solidFill>
                      <a:prstDash val="solid"/>
                      <a:round/>
                      <a:headEnd type="none" w="med" len="med"/>
                      <a:tailEnd type="none" w="med" len="med"/>
                    </a:lnR>
                  </a:tcPr>
                </a:tc>
                <a:tc>
                  <a:txBody>
                    <a:bodyPr/>
                    <a:lstStyle/>
                    <a:p>
                      <a:pPr algn="ctr"/>
                      <a:r>
                        <a:rPr lang="en-US" b="1"/>
                        <a:t>Cartesian Space Controller</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074999458"/>
                  </a:ext>
                </a:extLst>
              </a:tr>
              <a:tr h="958163">
                <a:tc>
                  <a:txBody>
                    <a:bodyPr/>
                    <a:lstStyle/>
                    <a:p>
                      <a:pPr algn="ctr"/>
                      <a:r>
                        <a:rPr lang="en-US"/>
                        <a:t>Attempts to null the joint parameter error by commanding a torque signal to servo-drive</a:t>
                      </a:r>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sz="1800" u="none" strike="noStrike" noProof="0"/>
                        <a:t>Attempts to null the cartesian coordinate error by commanding a torque signal to servo-drive</a:t>
                      </a:r>
                      <a:endParaRPr lang="en-US"/>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609691229"/>
                  </a:ext>
                </a:extLst>
              </a:tr>
              <a:tr h="555126">
                <a:tc>
                  <a:txBody>
                    <a:bodyPr/>
                    <a:lstStyle/>
                    <a:p>
                      <a:pPr algn="ctr"/>
                      <a:r>
                        <a:rPr lang="en-US"/>
                        <a:t>Dynamic equations are complicated</a:t>
                      </a:r>
                    </a:p>
                  </a:txBody>
                  <a:tcPr anchor="ctr">
                    <a:lnR w="57150" cap="flat" cmpd="sng" algn="ctr">
                      <a:solidFill>
                        <a:srgbClr val="FF0000"/>
                      </a:solidFill>
                      <a:prstDash val="solid"/>
                      <a:round/>
                      <a:headEnd type="none" w="med" len="med"/>
                      <a:tailEnd type="none" w="med" len="med"/>
                    </a:lnR>
                  </a:tcPr>
                </a:tc>
                <a:tc>
                  <a:txBody>
                    <a:bodyPr/>
                    <a:lstStyle/>
                    <a:p>
                      <a:pPr algn="ctr"/>
                      <a:r>
                        <a:rPr lang="en-US"/>
                        <a:t>Dynamic equations are less complicated</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3027524682"/>
                  </a:ext>
                </a:extLst>
              </a:tr>
              <a:tr h="958163">
                <a:tc>
                  <a:txBody>
                    <a:bodyPr/>
                    <a:lstStyle/>
                    <a:p>
                      <a:pPr lvl="0" algn="ctr">
                        <a:buNone/>
                      </a:pPr>
                      <a:r>
                        <a:rPr lang="en-US"/>
                        <a:t>Need 6, 1-DoF sensors to measure the joint parameters at each joint (d or theta)</a:t>
                      </a:r>
                    </a:p>
                  </a:txBody>
                  <a:tcPr anchor="ctr">
                    <a:lnR w="57150" cap="flat" cmpd="sng" algn="ctr">
                      <a:solidFill>
                        <a:srgbClr val="FF0000"/>
                      </a:solidFill>
                      <a:prstDash val="solid"/>
                      <a:round/>
                      <a:headEnd type="none" w="med" len="med"/>
                      <a:tailEnd type="none" w="med" len="med"/>
                    </a:lnR>
                  </a:tcPr>
                </a:tc>
                <a:tc>
                  <a:txBody>
                    <a:bodyPr/>
                    <a:lstStyle/>
                    <a:p>
                      <a:pPr lvl="0" algn="ctr">
                        <a:buNone/>
                      </a:pPr>
                      <a:r>
                        <a:rPr lang="en-US"/>
                        <a:t>Need 6-DoF sensor to measure the position and the orientation of the platform</a:t>
                      </a:r>
                    </a:p>
                  </a:txBody>
                  <a:tcPr anchor="ct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568248123"/>
                  </a:ext>
                </a:extLst>
              </a:tr>
            </a:tbl>
          </a:graphicData>
        </a:graphic>
      </p:graphicFrame>
      <p:sp>
        <p:nvSpPr>
          <p:cNvPr id="3" name="Slide Number Placeholder 2">
            <a:extLst>
              <a:ext uri="{FF2B5EF4-FFF2-40B4-BE49-F238E27FC236}">
                <a16:creationId xmlns:a16="http://schemas.microsoft.com/office/drawing/2014/main" id="{34590C5E-DF6B-421C-B0B2-1798A4042C14}"/>
              </a:ext>
            </a:extLst>
          </p:cNvPr>
          <p:cNvSpPr>
            <a:spLocks noGrp="1"/>
          </p:cNvSpPr>
          <p:nvPr>
            <p:ph type="sldNum" sz="quarter" idx="13"/>
          </p:nvPr>
        </p:nvSpPr>
        <p:spPr/>
        <p:txBody>
          <a:bodyPr/>
          <a:lstStyle/>
          <a:p>
            <a:fld id="{47B18E72-FEC3-4883-A827-22C56F3B664F}" type="slidenum">
              <a:rPr lang="id-ID" smtClean="0"/>
              <a:t>17</a:t>
            </a:fld>
            <a:endParaRPr lang="id-ID"/>
          </a:p>
        </p:txBody>
      </p:sp>
      <p:sp>
        <p:nvSpPr>
          <p:cNvPr id="6" name="Subtitle 2">
            <a:extLst>
              <a:ext uri="{FF2B5EF4-FFF2-40B4-BE49-F238E27FC236}">
                <a16:creationId xmlns:a16="http://schemas.microsoft.com/office/drawing/2014/main" id="{59A04533-5169-4CFE-8FFA-0651C5CA1D1B}"/>
              </a:ext>
            </a:extLst>
          </p:cNvPr>
          <p:cNvSpPr txBox="1">
            <a:spLocks/>
          </p:cNvSpPr>
          <p:nvPr/>
        </p:nvSpPr>
        <p:spPr>
          <a:xfrm>
            <a:off x="366713" y="859327"/>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Control System</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316129B1-8B93-425B-9F52-81409DB71967}"/>
              </a:ext>
            </a:extLst>
          </p:cNvPr>
          <p:cNvCxnSpPr/>
          <p:nvPr/>
        </p:nvCxnSpPr>
        <p:spPr>
          <a:xfrm>
            <a:off x="501583" y="1444279"/>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27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B4715A81-81AF-48B0-998B-735FD895FF88}"/>
              </a:ext>
            </a:extLst>
          </p:cNvPr>
          <p:cNvSpPr txBox="1">
            <a:spLocks/>
          </p:cNvSpPr>
          <p:nvPr/>
        </p:nvSpPr>
        <p:spPr>
          <a:xfrm>
            <a:off x="366713" y="722697"/>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Backend Development</a:t>
            </a:r>
            <a:endParaRPr lang="id-ID"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5" name="Table 5">
            <a:extLst>
              <a:ext uri="{FF2B5EF4-FFF2-40B4-BE49-F238E27FC236}">
                <a16:creationId xmlns:a16="http://schemas.microsoft.com/office/drawing/2014/main" id="{EA214131-942C-440B-BF76-620DD4887B0D}"/>
              </a:ext>
            </a:extLst>
          </p:cNvPr>
          <p:cNvGraphicFramePr>
            <a:graphicFrameLocks noGrp="1"/>
          </p:cNvGraphicFramePr>
          <p:nvPr>
            <p:extLst>
              <p:ext uri="{D42A27DB-BD31-4B8C-83A1-F6EECF244321}">
                <p14:modId xmlns:p14="http://schemas.microsoft.com/office/powerpoint/2010/main" val="2892447361"/>
              </p:ext>
            </p:extLst>
          </p:nvPr>
        </p:nvGraphicFramePr>
        <p:xfrm>
          <a:off x="651106" y="1456698"/>
          <a:ext cx="10918539" cy="4112812"/>
        </p:xfrm>
        <a:graphic>
          <a:graphicData uri="http://schemas.openxmlformats.org/drawingml/2006/table">
            <a:tbl>
              <a:tblPr firstRow="1" bandRow="1">
                <a:tableStyleId>{5940675A-B579-460E-94D1-54222C63F5DA}</a:tableStyleId>
              </a:tblPr>
              <a:tblGrid>
                <a:gridCol w="2363475">
                  <a:extLst>
                    <a:ext uri="{9D8B030D-6E8A-4147-A177-3AD203B41FA5}">
                      <a16:colId xmlns:a16="http://schemas.microsoft.com/office/drawing/2014/main" val="406727161"/>
                    </a:ext>
                  </a:extLst>
                </a:gridCol>
                <a:gridCol w="2266950">
                  <a:extLst>
                    <a:ext uri="{9D8B030D-6E8A-4147-A177-3AD203B41FA5}">
                      <a16:colId xmlns:a16="http://schemas.microsoft.com/office/drawing/2014/main" val="190448628"/>
                    </a:ext>
                  </a:extLst>
                </a:gridCol>
                <a:gridCol w="1877692">
                  <a:extLst>
                    <a:ext uri="{9D8B030D-6E8A-4147-A177-3AD203B41FA5}">
                      <a16:colId xmlns:a16="http://schemas.microsoft.com/office/drawing/2014/main" val="1693152128"/>
                    </a:ext>
                  </a:extLst>
                </a:gridCol>
                <a:gridCol w="2329220">
                  <a:extLst>
                    <a:ext uri="{9D8B030D-6E8A-4147-A177-3AD203B41FA5}">
                      <a16:colId xmlns:a16="http://schemas.microsoft.com/office/drawing/2014/main" val="2489028150"/>
                    </a:ext>
                  </a:extLst>
                </a:gridCol>
                <a:gridCol w="2081202">
                  <a:extLst>
                    <a:ext uri="{9D8B030D-6E8A-4147-A177-3AD203B41FA5}">
                      <a16:colId xmlns:a16="http://schemas.microsoft.com/office/drawing/2014/main" val="3187324780"/>
                    </a:ext>
                  </a:extLst>
                </a:gridCol>
              </a:tblGrid>
              <a:tr h="1308652">
                <a:tc>
                  <a:txBody>
                    <a:bodyPr/>
                    <a:lstStyle/>
                    <a:p>
                      <a:pPr algn="ctr"/>
                      <a:endParaRPr lang="en-US"/>
                    </a:p>
                  </a:txBody>
                  <a:tcPr anchor="b">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tc>
                  <a:txBody>
                    <a:bodyPr/>
                    <a:lstStyle/>
                    <a:p>
                      <a:pPr algn="ctr"/>
                      <a:endParaRPr lang="en-US"/>
                    </a:p>
                  </a:txBody>
                  <a:tcPr anchor="b">
                    <a:lnL w="57150" cap="flat" cmpd="sng" algn="ctr">
                      <a:solidFill>
                        <a:srgbClr val="FF0000"/>
                      </a:solidFill>
                      <a:prstDash val="solid"/>
                      <a:round/>
                      <a:headEnd type="none" w="med" len="med"/>
                      <a:tailEnd type="none" w="med" len="med"/>
                    </a:lnL>
                  </a:tcPr>
                </a:tc>
                <a:tc>
                  <a:txBody>
                    <a:bodyPr/>
                    <a:lstStyle/>
                    <a:p>
                      <a:pPr algn="ctr"/>
                      <a:endParaRPr lang="en-US"/>
                    </a:p>
                  </a:txBody>
                  <a:tcPr anchor="b"/>
                </a:tc>
                <a:tc>
                  <a:txBody>
                    <a:bodyPr/>
                    <a:lstStyle/>
                    <a:p>
                      <a:pPr algn="ctr"/>
                      <a:endParaRPr lang="en-US"/>
                    </a:p>
                  </a:txBody>
                  <a:tcPr anchor="b"/>
                </a:tc>
                <a:tc>
                  <a:txBody>
                    <a:bodyPr/>
                    <a:lstStyle/>
                    <a:p>
                      <a:pPr algn="ctr"/>
                      <a:endParaRPr lang="en-US"/>
                    </a:p>
                  </a:txBody>
                  <a:tcPr anchor="b"/>
                </a:tc>
                <a:extLst>
                  <a:ext uri="{0D108BD9-81ED-4DB2-BD59-A6C34878D82A}">
                    <a16:rowId xmlns:a16="http://schemas.microsoft.com/office/drawing/2014/main" val="556714535"/>
                  </a:ext>
                </a:extLst>
              </a:tr>
              <a:tr h="1942702">
                <a:tc>
                  <a:txBody>
                    <a:bodyPr/>
                    <a:lstStyle/>
                    <a:p>
                      <a:pPr marL="285750" lvl="0" indent="-285750" algn="l">
                        <a:lnSpc>
                          <a:spcPct val="100000"/>
                        </a:lnSpc>
                        <a:spcBef>
                          <a:spcPts val="0"/>
                        </a:spcBef>
                        <a:spcAft>
                          <a:spcPts val="0"/>
                        </a:spcAft>
                        <a:buFont typeface="Arial"/>
                        <a:buChar char="•"/>
                      </a:pPr>
                      <a:r>
                        <a:rPr lang="en-US" sz="1600" u="none" strike="noStrike" noProof="0"/>
                        <a:t>Flask </a:t>
                      </a:r>
                      <a:r>
                        <a:rPr lang="en-US" sz="1600" u="none" strike="noStrike" baseline="30000" noProof="0"/>
                        <a:t>[15]</a:t>
                      </a:r>
                    </a:p>
                    <a:p>
                      <a:pPr marL="285750" lvl="0" indent="-285750" algn="l">
                        <a:lnSpc>
                          <a:spcPct val="100000"/>
                        </a:lnSpc>
                        <a:spcBef>
                          <a:spcPts val="0"/>
                        </a:spcBef>
                        <a:spcAft>
                          <a:spcPts val="0"/>
                        </a:spcAft>
                        <a:buFont typeface="Arial"/>
                        <a:buChar char="•"/>
                      </a:pPr>
                      <a:r>
                        <a:rPr lang="en-US" sz="1600" u="none" strike="noStrike" noProof="0"/>
                        <a:t>Python based</a:t>
                      </a:r>
                    </a:p>
                    <a:p>
                      <a:pPr marL="285750" lvl="0" indent="-285750" algn="l">
                        <a:lnSpc>
                          <a:spcPct val="100000"/>
                        </a:lnSpc>
                        <a:spcBef>
                          <a:spcPts val="0"/>
                        </a:spcBef>
                        <a:spcAft>
                          <a:spcPts val="0"/>
                        </a:spcAft>
                        <a:buFont typeface="Arial"/>
                        <a:buChar char="•"/>
                      </a:pPr>
                      <a:r>
                        <a:rPr lang="en-US" sz="1600" u="none" strike="noStrike" noProof="0"/>
                        <a:t>Very flexible</a:t>
                      </a:r>
                      <a:endParaRPr lang="en-US" sz="1600"/>
                    </a:p>
                    <a:p>
                      <a:pPr marL="285750" lvl="0" indent="-285750" algn="l">
                        <a:lnSpc>
                          <a:spcPct val="100000"/>
                        </a:lnSpc>
                        <a:spcBef>
                          <a:spcPts val="0"/>
                        </a:spcBef>
                        <a:spcAft>
                          <a:spcPts val="0"/>
                        </a:spcAft>
                        <a:buFont typeface="Arial"/>
                        <a:buChar char="•"/>
                      </a:pPr>
                      <a:r>
                        <a:rPr lang="en-US" sz="1600" u="none" strike="noStrike" noProof="0"/>
                        <a:t>More lightweight than Django, great for smaller projects</a:t>
                      </a:r>
                      <a:endParaRPr lang="en-US" sz="1600"/>
                    </a:p>
                    <a:p>
                      <a:pPr marL="285750" lvl="0" indent="-285750" algn="l">
                        <a:lnSpc>
                          <a:spcPct val="100000"/>
                        </a:lnSpc>
                        <a:spcBef>
                          <a:spcPts val="0"/>
                        </a:spcBef>
                        <a:spcAft>
                          <a:spcPts val="0"/>
                        </a:spcAft>
                        <a:buFont typeface="Arial"/>
                        <a:buChar char="•"/>
                      </a:pPr>
                      <a:r>
                        <a:rPr lang="en-US" sz="1600" u="none" strike="noStrike" noProof="0"/>
                        <a:t>Great documentation</a:t>
                      </a:r>
                      <a:endParaRPr lang="en-US" sz="1600"/>
                    </a:p>
                    <a:p>
                      <a:pPr marL="285750" lvl="0" indent="-285750" algn="l">
                        <a:lnSpc>
                          <a:spcPct val="100000"/>
                        </a:lnSpc>
                        <a:spcBef>
                          <a:spcPts val="0"/>
                        </a:spcBef>
                        <a:spcAft>
                          <a:spcPts val="0"/>
                        </a:spcAft>
                        <a:buFont typeface="Arial"/>
                        <a:buChar char="•"/>
                      </a:pPr>
                      <a:r>
                        <a:rPr lang="en-US" sz="1600" u="none" strike="noStrike" noProof="0"/>
                        <a:t>Offers the ability to build prototypes quickly</a:t>
                      </a:r>
                      <a:endParaRPr lang="en-US" sz="1600"/>
                    </a:p>
                    <a:p>
                      <a:pPr lvl="0">
                        <a:buNone/>
                      </a:pPr>
                      <a:endParaRPr lang="en-US"/>
                    </a:p>
                  </a:txBody>
                  <a:tcP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tc>
                  <a:txBody>
                    <a:bodyPr/>
                    <a:lstStyle/>
                    <a:p>
                      <a:pPr marL="285750" lvl="0" indent="-285750" algn="l">
                        <a:lnSpc>
                          <a:spcPct val="100000"/>
                        </a:lnSpc>
                        <a:spcBef>
                          <a:spcPts val="0"/>
                        </a:spcBef>
                        <a:spcAft>
                          <a:spcPts val="0"/>
                        </a:spcAft>
                        <a:buFont typeface="Arial"/>
                        <a:buChar char="•"/>
                      </a:pPr>
                      <a:r>
                        <a:rPr lang="en-US" sz="1600" u="none" strike="noStrike" noProof="0"/>
                        <a:t>Django</a:t>
                      </a:r>
                      <a:r>
                        <a:rPr lang="en-US" sz="1600" u="none" strike="noStrike" baseline="30000" noProof="0"/>
                        <a:t> [16]</a:t>
                      </a:r>
                    </a:p>
                    <a:p>
                      <a:pPr marL="285750" lvl="0" indent="-285750" algn="l">
                        <a:lnSpc>
                          <a:spcPct val="100000"/>
                        </a:lnSpc>
                        <a:spcBef>
                          <a:spcPts val="0"/>
                        </a:spcBef>
                        <a:spcAft>
                          <a:spcPts val="0"/>
                        </a:spcAft>
                        <a:buFont typeface="Arial"/>
                        <a:buChar char="•"/>
                      </a:pPr>
                      <a:r>
                        <a:rPr lang="en-US" sz="1600" u="none" strike="noStrike" noProof="0"/>
                        <a:t>Python Based</a:t>
                      </a:r>
                    </a:p>
                    <a:p>
                      <a:pPr marL="285750" lvl="0" indent="-285750" algn="l">
                        <a:lnSpc>
                          <a:spcPct val="100000"/>
                        </a:lnSpc>
                        <a:spcBef>
                          <a:spcPts val="0"/>
                        </a:spcBef>
                        <a:spcAft>
                          <a:spcPts val="0"/>
                        </a:spcAft>
                        <a:buFont typeface="Arial"/>
                        <a:buChar char="•"/>
                      </a:pPr>
                      <a:r>
                        <a:rPr lang="en-US" sz="1600" u="none" strike="noStrike" noProof="0"/>
                        <a:t>Highly customizable</a:t>
                      </a:r>
                      <a:endParaRPr lang="en-US" sz="1600"/>
                    </a:p>
                    <a:p>
                      <a:pPr marL="285750" lvl="0" indent="-285750" algn="l">
                        <a:lnSpc>
                          <a:spcPct val="100000"/>
                        </a:lnSpc>
                        <a:spcBef>
                          <a:spcPts val="0"/>
                        </a:spcBef>
                        <a:spcAft>
                          <a:spcPts val="0"/>
                        </a:spcAft>
                        <a:buFont typeface="Arial"/>
                        <a:buChar char="•"/>
                      </a:pPr>
                      <a:r>
                        <a:rPr lang="en-US" sz="1600" u="none" strike="noStrike" noProof="0"/>
                        <a:t>No need to reinvent the wheel, encourages rapid development</a:t>
                      </a:r>
                      <a:endParaRPr lang="en-US" sz="1600"/>
                    </a:p>
                    <a:p>
                      <a:pPr marL="285750" lvl="0" indent="-285750" algn="l">
                        <a:lnSpc>
                          <a:spcPct val="100000"/>
                        </a:lnSpc>
                        <a:spcBef>
                          <a:spcPts val="0"/>
                        </a:spcBef>
                        <a:spcAft>
                          <a:spcPts val="0"/>
                        </a:spcAft>
                        <a:buFont typeface="Arial"/>
                        <a:buChar char="•"/>
                      </a:pPr>
                      <a:r>
                        <a:rPr lang="en-US" sz="1600" u="none" strike="noStrike" noProof="0"/>
                        <a:t>Very scalable</a:t>
                      </a:r>
                      <a:endParaRPr lang="en-US" sz="1600"/>
                    </a:p>
                    <a:p>
                      <a:pPr marL="285750" lvl="0" indent="-285750" algn="l">
                        <a:lnSpc>
                          <a:spcPct val="100000"/>
                        </a:lnSpc>
                        <a:spcBef>
                          <a:spcPts val="0"/>
                        </a:spcBef>
                        <a:spcAft>
                          <a:spcPts val="0"/>
                        </a:spcAft>
                        <a:buFont typeface="Arial"/>
                        <a:buChar char="•"/>
                      </a:pPr>
                      <a:r>
                        <a:rPr lang="en-US" sz="1600" u="none" strike="noStrike" noProof="0"/>
                        <a:t>Extensive community and documentation</a:t>
                      </a:r>
                      <a:endParaRPr lang="en-US" sz="1600"/>
                    </a:p>
                  </a:txBody>
                  <a:tcPr>
                    <a:lnL w="57150" cap="flat" cmpd="sng" algn="ctr">
                      <a:solidFill>
                        <a:srgbClr val="FF0000"/>
                      </a:solidFill>
                      <a:prstDash val="solid"/>
                      <a:round/>
                      <a:headEnd type="none" w="med" len="med"/>
                      <a:tailEnd type="none" w="med" len="med"/>
                    </a:lnL>
                  </a:tcPr>
                </a:tc>
                <a:tc>
                  <a:txBody>
                    <a:bodyPr/>
                    <a:lstStyle/>
                    <a:p>
                      <a:pPr marL="285750" lvl="0" indent="-285750" algn="l">
                        <a:lnSpc>
                          <a:spcPct val="100000"/>
                        </a:lnSpc>
                        <a:spcBef>
                          <a:spcPts val="0"/>
                        </a:spcBef>
                        <a:spcAft>
                          <a:spcPts val="0"/>
                        </a:spcAft>
                        <a:buFont typeface="Arial"/>
                        <a:buChar char="•"/>
                      </a:pPr>
                      <a:r>
                        <a:rPr lang="en-US" sz="1600" u="none" strike="noStrike" noProof="0"/>
                        <a:t>Elixir Based</a:t>
                      </a:r>
                      <a:r>
                        <a:rPr lang="en-US" sz="1600" u="none" strike="noStrike" baseline="30000" noProof="0"/>
                        <a:t> [17]</a:t>
                      </a:r>
                    </a:p>
                    <a:p>
                      <a:pPr marL="285750" lvl="0" indent="-285750" algn="l">
                        <a:lnSpc>
                          <a:spcPct val="100000"/>
                        </a:lnSpc>
                        <a:spcBef>
                          <a:spcPts val="0"/>
                        </a:spcBef>
                        <a:spcAft>
                          <a:spcPts val="0"/>
                        </a:spcAft>
                        <a:buFont typeface="Arial"/>
                        <a:buChar char="•"/>
                      </a:pPr>
                      <a:r>
                        <a:rPr lang="en-US" sz="1600" u="none" strike="noStrike" noProof="0"/>
                        <a:t>Very fast</a:t>
                      </a:r>
                      <a:endParaRPr lang="en-US" sz="1600"/>
                    </a:p>
                    <a:p>
                      <a:pPr marL="285750" lvl="0" indent="-285750" algn="l">
                        <a:lnSpc>
                          <a:spcPct val="100000"/>
                        </a:lnSpc>
                        <a:spcBef>
                          <a:spcPts val="0"/>
                        </a:spcBef>
                        <a:spcAft>
                          <a:spcPts val="0"/>
                        </a:spcAft>
                        <a:buFont typeface="Arial"/>
                        <a:buChar char="•"/>
                      </a:pPr>
                      <a:r>
                        <a:rPr lang="en-US" sz="1600" u="none" strike="noStrike" noProof="0"/>
                        <a:t>Fault tolerant</a:t>
                      </a:r>
                      <a:endParaRPr lang="en-US" sz="1600"/>
                    </a:p>
                    <a:p>
                      <a:pPr marL="285750" lvl="0" indent="-285750" algn="l">
                        <a:lnSpc>
                          <a:spcPct val="100000"/>
                        </a:lnSpc>
                        <a:spcBef>
                          <a:spcPts val="0"/>
                        </a:spcBef>
                        <a:spcAft>
                          <a:spcPts val="0"/>
                        </a:spcAft>
                        <a:buFont typeface="Arial"/>
                        <a:buChar char="•"/>
                      </a:pPr>
                      <a:r>
                        <a:rPr lang="en-US" sz="1600" u="none" strike="noStrike" noProof="0"/>
                        <a:t>Built in database options</a:t>
                      </a:r>
                      <a:endParaRPr lang="en-US" sz="1600"/>
                    </a:p>
                    <a:p>
                      <a:pPr marL="285750" lvl="0" indent="-285750" algn="l">
                        <a:lnSpc>
                          <a:spcPct val="100000"/>
                        </a:lnSpc>
                        <a:spcBef>
                          <a:spcPts val="0"/>
                        </a:spcBef>
                        <a:spcAft>
                          <a:spcPts val="0"/>
                        </a:spcAft>
                        <a:buFont typeface="Arial"/>
                        <a:buChar char="•"/>
                      </a:pPr>
                      <a:r>
                        <a:rPr lang="en-US" sz="1600" u="none" strike="noStrike" noProof="0"/>
                        <a:t>Well designed</a:t>
                      </a:r>
                      <a:endParaRPr lang="en-US" sz="1600"/>
                    </a:p>
                    <a:p>
                      <a:pPr marL="285750" lvl="0" indent="-285750" algn="l">
                        <a:lnSpc>
                          <a:spcPct val="100000"/>
                        </a:lnSpc>
                        <a:spcBef>
                          <a:spcPts val="0"/>
                        </a:spcBef>
                        <a:spcAft>
                          <a:spcPts val="0"/>
                        </a:spcAft>
                        <a:buFont typeface="Arial"/>
                        <a:buChar char="•"/>
                      </a:pPr>
                      <a:r>
                        <a:rPr lang="en-US" sz="1600" u="none" strike="noStrike" noProof="0"/>
                        <a:t>Great documentation and active community</a:t>
                      </a:r>
                      <a:endParaRPr lang="en-US" sz="1600"/>
                    </a:p>
                    <a:p>
                      <a:pPr lvl="0">
                        <a:buNone/>
                      </a:pPr>
                      <a:endParaRPr lang="en-US"/>
                    </a:p>
                  </a:txBody>
                  <a:tcPr/>
                </a:tc>
                <a:tc>
                  <a:txBody>
                    <a:bodyPr/>
                    <a:lstStyle/>
                    <a:p>
                      <a:pPr marL="285750" lvl="0" indent="-285750" algn="l">
                        <a:lnSpc>
                          <a:spcPct val="100000"/>
                        </a:lnSpc>
                        <a:spcBef>
                          <a:spcPts val="0"/>
                        </a:spcBef>
                        <a:spcAft>
                          <a:spcPts val="0"/>
                        </a:spcAft>
                        <a:buFont typeface="Arial"/>
                        <a:buChar char="•"/>
                      </a:pPr>
                      <a:r>
                        <a:rPr lang="en-US" sz="1600" u="none" strike="noStrike" noProof="0"/>
                        <a:t>Java Based</a:t>
                      </a:r>
                      <a:r>
                        <a:rPr lang="en-US" sz="1600" u="none" strike="noStrike" baseline="30000" noProof="0"/>
                        <a:t> [18]</a:t>
                      </a:r>
                    </a:p>
                    <a:p>
                      <a:pPr marL="285750" lvl="0" indent="-285750" algn="l">
                        <a:lnSpc>
                          <a:spcPct val="100000"/>
                        </a:lnSpc>
                        <a:spcBef>
                          <a:spcPts val="0"/>
                        </a:spcBef>
                        <a:spcAft>
                          <a:spcPts val="0"/>
                        </a:spcAft>
                        <a:buFont typeface="Arial"/>
                        <a:buChar char="•"/>
                      </a:pPr>
                      <a:r>
                        <a:rPr lang="en-US" sz="1800" u="none" strike="noStrike" noProof="0"/>
                        <a:t>C</a:t>
                      </a:r>
                      <a:r>
                        <a:rPr lang="en-US" sz="1600" u="none" strike="noStrike" noProof="0"/>
                        <a:t>reate stand-alone Spring applications</a:t>
                      </a:r>
                      <a:endParaRPr lang="en-US" sz="1600"/>
                    </a:p>
                    <a:p>
                      <a:pPr marL="285750" lvl="0" indent="-285750" algn="l">
                        <a:lnSpc>
                          <a:spcPct val="100000"/>
                        </a:lnSpc>
                        <a:spcBef>
                          <a:spcPts val="0"/>
                        </a:spcBef>
                        <a:spcAft>
                          <a:spcPts val="0"/>
                        </a:spcAft>
                        <a:buFont typeface="Arial"/>
                        <a:buChar char="•"/>
                      </a:pPr>
                      <a:r>
                        <a:rPr lang="en-US" sz="1600" u="none" strike="noStrike" noProof="0"/>
                        <a:t>Highly scalable</a:t>
                      </a:r>
                      <a:endParaRPr lang="en-US" sz="1600"/>
                    </a:p>
                    <a:p>
                      <a:pPr marL="285750" lvl="0" indent="-285750" algn="l">
                        <a:lnSpc>
                          <a:spcPct val="100000"/>
                        </a:lnSpc>
                        <a:spcBef>
                          <a:spcPts val="0"/>
                        </a:spcBef>
                        <a:spcAft>
                          <a:spcPts val="0"/>
                        </a:spcAft>
                        <a:buFont typeface="Arial"/>
                        <a:buChar char="•"/>
                      </a:pPr>
                      <a:r>
                        <a:rPr lang="en-US" sz="1600" u="none" strike="noStrike" noProof="0"/>
                        <a:t>Great documentation</a:t>
                      </a:r>
                      <a:endParaRPr lang="en-US" sz="1600"/>
                    </a:p>
                    <a:p>
                      <a:pPr marL="285750" lvl="0" indent="-285750" algn="l">
                        <a:lnSpc>
                          <a:spcPct val="100000"/>
                        </a:lnSpc>
                        <a:spcBef>
                          <a:spcPts val="0"/>
                        </a:spcBef>
                        <a:spcAft>
                          <a:spcPts val="0"/>
                        </a:spcAft>
                        <a:buFont typeface="Arial"/>
                        <a:buChar char="•"/>
                      </a:pPr>
                      <a:r>
                        <a:rPr lang="en-US" sz="1600" u="none" strike="noStrike" noProof="0"/>
                        <a:t>Built for large scale applications that use a cloud approach</a:t>
                      </a:r>
                      <a:endParaRPr lang="en-US" sz="1600"/>
                    </a:p>
                    <a:p>
                      <a:pPr marL="285750" lvl="0" indent="-285750" algn="l">
                        <a:lnSpc>
                          <a:spcPct val="100000"/>
                        </a:lnSpc>
                        <a:spcBef>
                          <a:spcPts val="0"/>
                        </a:spcBef>
                        <a:spcAft>
                          <a:spcPts val="0"/>
                        </a:spcAft>
                        <a:buFont typeface="Arial"/>
                        <a:buChar char="•"/>
                      </a:pPr>
                      <a:r>
                        <a:rPr lang="en-US" sz="1600" u="none" strike="noStrike" noProof="0"/>
                        <a:t>Extensive ecosystem</a:t>
                      </a:r>
                      <a:endParaRPr lang="en-US" sz="1600"/>
                    </a:p>
                    <a:p>
                      <a:pPr lvl="0">
                        <a:buNone/>
                      </a:pPr>
                      <a:endParaRPr lang="en-US"/>
                    </a:p>
                  </a:txBody>
                  <a:tcPr/>
                </a:tc>
                <a:tc>
                  <a:txBody>
                    <a:bodyPr/>
                    <a:lstStyle/>
                    <a:p>
                      <a:pPr marL="285750" lvl="0" indent="-285750" algn="l">
                        <a:lnSpc>
                          <a:spcPct val="100000"/>
                        </a:lnSpc>
                        <a:spcBef>
                          <a:spcPts val="0"/>
                        </a:spcBef>
                        <a:spcAft>
                          <a:spcPts val="0"/>
                        </a:spcAft>
                        <a:buFont typeface="Arial"/>
                        <a:buChar char="•"/>
                      </a:pPr>
                      <a:r>
                        <a:rPr lang="en-US" sz="1600" u="none" strike="noStrike" noProof="0"/>
                        <a:t>Node.js Based</a:t>
                      </a:r>
                      <a:r>
                        <a:rPr lang="en-US" sz="1600" u="none" strike="noStrike" baseline="30000" noProof="0"/>
                        <a:t> [19]</a:t>
                      </a:r>
                    </a:p>
                    <a:p>
                      <a:pPr marL="285750" lvl="0" indent="-285750" algn="l">
                        <a:lnSpc>
                          <a:spcPct val="100000"/>
                        </a:lnSpc>
                        <a:spcBef>
                          <a:spcPts val="0"/>
                        </a:spcBef>
                        <a:spcAft>
                          <a:spcPts val="0"/>
                        </a:spcAft>
                        <a:buFont typeface="Arial"/>
                        <a:buChar char="•"/>
                      </a:pPr>
                      <a:r>
                        <a:rPr lang="en-US" sz="1600" u="none" strike="noStrike" noProof="0"/>
                        <a:t>Great routing API</a:t>
                      </a:r>
                      <a:endParaRPr lang="en-US" sz="1600"/>
                    </a:p>
                    <a:p>
                      <a:pPr marL="285750" lvl="0" indent="-285750" algn="l">
                        <a:lnSpc>
                          <a:spcPct val="100000"/>
                        </a:lnSpc>
                        <a:spcBef>
                          <a:spcPts val="0"/>
                        </a:spcBef>
                        <a:spcAft>
                          <a:spcPts val="0"/>
                        </a:spcAft>
                        <a:buFont typeface="Arial"/>
                        <a:buChar char="•"/>
                      </a:pPr>
                      <a:r>
                        <a:rPr lang="en-US" sz="1600" u="none" strike="noStrike" noProof="0"/>
                        <a:t>Minimalistic and unopinionated</a:t>
                      </a:r>
                      <a:endParaRPr lang="en-US" sz="1600"/>
                    </a:p>
                    <a:p>
                      <a:pPr marL="285750" lvl="0" indent="-285750" algn="l">
                        <a:lnSpc>
                          <a:spcPct val="100000"/>
                        </a:lnSpc>
                        <a:spcBef>
                          <a:spcPts val="0"/>
                        </a:spcBef>
                        <a:spcAft>
                          <a:spcPts val="0"/>
                        </a:spcAft>
                        <a:buFont typeface="Arial"/>
                        <a:buChar char="•"/>
                      </a:pPr>
                      <a:r>
                        <a:rPr lang="en-US" sz="1600" u="none" strike="noStrike" noProof="0"/>
                        <a:t>Setup is easy and it's straightforward to learn</a:t>
                      </a:r>
                      <a:endParaRPr lang="en-US" sz="1600"/>
                    </a:p>
                    <a:p>
                      <a:pPr marL="285750" lvl="0" indent="-285750" algn="l">
                        <a:lnSpc>
                          <a:spcPct val="100000"/>
                        </a:lnSpc>
                        <a:spcBef>
                          <a:spcPts val="0"/>
                        </a:spcBef>
                        <a:spcAft>
                          <a:spcPts val="0"/>
                        </a:spcAft>
                        <a:buFont typeface="Arial"/>
                        <a:buChar char="•"/>
                      </a:pPr>
                      <a:r>
                        <a:rPr lang="en-US" sz="1600" u="none" strike="noStrike" noProof="0"/>
                        <a:t>Large number of plugins available for use</a:t>
                      </a:r>
                      <a:endParaRPr lang="en-US" sz="1600"/>
                    </a:p>
                    <a:p>
                      <a:pPr lvl="0">
                        <a:buNone/>
                      </a:pPr>
                      <a:endParaRPr lang="en-US"/>
                    </a:p>
                  </a:txBody>
                  <a:tcPr/>
                </a:tc>
                <a:extLst>
                  <a:ext uri="{0D108BD9-81ED-4DB2-BD59-A6C34878D82A}">
                    <a16:rowId xmlns:a16="http://schemas.microsoft.com/office/drawing/2014/main" val="2452901749"/>
                  </a:ext>
                </a:extLst>
              </a:tr>
            </a:tbl>
          </a:graphicData>
        </a:graphic>
      </p:graphicFrame>
      <p:pic>
        <p:nvPicPr>
          <p:cNvPr id="7" name="Picture 8" descr="A picture containing drawing&#10;&#10;Description generated with very high confidence">
            <a:extLst>
              <a:ext uri="{FF2B5EF4-FFF2-40B4-BE49-F238E27FC236}">
                <a16:creationId xmlns:a16="http://schemas.microsoft.com/office/drawing/2014/main" id="{C89DA41F-0E4A-41B7-9198-B04077FEA6E7}"/>
              </a:ext>
            </a:extLst>
          </p:cNvPr>
          <p:cNvPicPr>
            <a:picLocks noChangeAspect="1"/>
          </p:cNvPicPr>
          <p:nvPr/>
        </p:nvPicPr>
        <p:blipFill>
          <a:blip r:embed="rId3"/>
          <a:stretch>
            <a:fillRect/>
          </a:stretch>
        </p:blipFill>
        <p:spPr>
          <a:xfrm>
            <a:off x="3282995" y="1763066"/>
            <a:ext cx="1571076" cy="708304"/>
          </a:xfrm>
          <a:prstGeom prst="rect">
            <a:avLst/>
          </a:prstGeom>
        </p:spPr>
      </p:pic>
      <p:pic>
        <p:nvPicPr>
          <p:cNvPr id="8" name="Picture 10" descr="A picture containing food&#10;&#10;Description generated with very high confidence">
            <a:extLst>
              <a:ext uri="{FF2B5EF4-FFF2-40B4-BE49-F238E27FC236}">
                <a16:creationId xmlns:a16="http://schemas.microsoft.com/office/drawing/2014/main" id="{2C185313-35BD-4A0D-A65E-E7A44E12CA57}"/>
              </a:ext>
            </a:extLst>
          </p:cNvPr>
          <p:cNvPicPr>
            <a:picLocks noChangeAspect="1"/>
          </p:cNvPicPr>
          <p:nvPr/>
        </p:nvPicPr>
        <p:blipFill>
          <a:blip r:embed="rId4"/>
          <a:stretch>
            <a:fillRect/>
          </a:stretch>
        </p:blipFill>
        <p:spPr>
          <a:xfrm>
            <a:off x="5462528" y="1618988"/>
            <a:ext cx="1629522" cy="852686"/>
          </a:xfrm>
          <a:prstGeom prst="rect">
            <a:avLst/>
          </a:prstGeom>
        </p:spPr>
      </p:pic>
      <p:pic>
        <p:nvPicPr>
          <p:cNvPr id="10" name="Picture 11" descr="A close up of a logo&#10;&#10;Description generated with very high confidence">
            <a:extLst>
              <a:ext uri="{FF2B5EF4-FFF2-40B4-BE49-F238E27FC236}">
                <a16:creationId xmlns:a16="http://schemas.microsoft.com/office/drawing/2014/main" id="{8BC32A19-3AC1-4D91-AA3E-1FC8D3A93B81}"/>
              </a:ext>
            </a:extLst>
          </p:cNvPr>
          <p:cNvPicPr>
            <a:picLocks noChangeAspect="1"/>
          </p:cNvPicPr>
          <p:nvPr/>
        </p:nvPicPr>
        <p:blipFill>
          <a:blip r:embed="rId5"/>
          <a:stretch>
            <a:fillRect/>
          </a:stretch>
        </p:blipFill>
        <p:spPr>
          <a:xfrm>
            <a:off x="7392294" y="1611751"/>
            <a:ext cx="1779917" cy="953424"/>
          </a:xfrm>
          <a:prstGeom prst="rect">
            <a:avLst/>
          </a:prstGeom>
        </p:spPr>
      </p:pic>
      <p:pic>
        <p:nvPicPr>
          <p:cNvPr id="11" name="Picture 12" descr="A picture containing room, shirt&#10;&#10;Description generated with very high confidence">
            <a:extLst>
              <a:ext uri="{FF2B5EF4-FFF2-40B4-BE49-F238E27FC236}">
                <a16:creationId xmlns:a16="http://schemas.microsoft.com/office/drawing/2014/main" id="{A33C208C-6788-4825-B1C1-A5759F2A8A32}"/>
              </a:ext>
            </a:extLst>
          </p:cNvPr>
          <p:cNvPicPr>
            <a:picLocks noChangeAspect="1"/>
          </p:cNvPicPr>
          <p:nvPr/>
        </p:nvPicPr>
        <p:blipFill>
          <a:blip r:embed="rId6"/>
          <a:stretch>
            <a:fillRect/>
          </a:stretch>
        </p:blipFill>
        <p:spPr>
          <a:xfrm>
            <a:off x="9644984" y="1806198"/>
            <a:ext cx="1716752" cy="708304"/>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7E4CCBB0-13FB-4265-8EDA-938324E4CCDC}"/>
              </a:ext>
            </a:extLst>
          </p:cNvPr>
          <p:cNvPicPr>
            <a:picLocks noChangeAspect="1"/>
          </p:cNvPicPr>
          <p:nvPr/>
        </p:nvPicPr>
        <p:blipFill>
          <a:blip r:embed="rId7"/>
          <a:stretch>
            <a:fillRect/>
          </a:stretch>
        </p:blipFill>
        <p:spPr>
          <a:xfrm>
            <a:off x="1454671" y="1624525"/>
            <a:ext cx="790762" cy="1014140"/>
          </a:xfrm>
          <a:prstGeom prst="rect">
            <a:avLst/>
          </a:prstGeom>
        </p:spPr>
      </p:pic>
      <p:sp>
        <p:nvSpPr>
          <p:cNvPr id="3" name="Slide Number Placeholder 2">
            <a:extLst>
              <a:ext uri="{FF2B5EF4-FFF2-40B4-BE49-F238E27FC236}">
                <a16:creationId xmlns:a16="http://schemas.microsoft.com/office/drawing/2014/main" id="{262A303D-02A4-4CE6-B4F4-0C5A1D20881D}"/>
              </a:ext>
            </a:extLst>
          </p:cNvPr>
          <p:cNvSpPr>
            <a:spLocks noGrp="1"/>
          </p:cNvSpPr>
          <p:nvPr>
            <p:ph type="sldNum" sz="quarter" idx="13"/>
          </p:nvPr>
        </p:nvSpPr>
        <p:spPr/>
        <p:txBody>
          <a:bodyPr/>
          <a:lstStyle/>
          <a:p>
            <a:fld id="{47B18E72-FEC3-4883-A827-22C56F3B664F}" type="slidenum">
              <a:rPr lang="id-ID" smtClean="0"/>
              <a:t>18</a:t>
            </a:fld>
            <a:endParaRPr lang="id-ID"/>
          </a:p>
        </p:txBody>
      </p:sp>
      <p:cxnSp>
        <p:nvCxnSpPr>
          <p:cNvPr id="14" name="Straight Connector 13">
            <a:extLst>
              <a:ext uri="{FF2B5EF4-FFF2-40B4-BE49-F238E27FC236}">
                <a16:creationId xmlns:a16="http://schemas.microsoft.com/office/drawing/2014/main" id="{660D71FD-2AE1-47C6-B803-7C4E3FDD3B19}"/>
              </a:ext>
            </a:extLst>
          </p:cNvPr>
          <p:cNvCxnSpPr/>
          <p:nvPr/>
        </p:nvCxnSpPr>
        <p:spPr>
          <a:xfrm>
            <a:off x="501583" y="1307649"/>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18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B0A5A20-236B-45E7-B54D-C3AF59FCB868}"/>
              </a:ext>
            </a:extLst>
          </p:cNvPr>
          <p:cNvSpPr txBox="1">
            <a:spLocks/>
          </p:cNvSpPr>
          <p:nvPr/>
        </p:nvSpPr>
        <p:spPr>
          <a:xfrm>
            <a:off x="366713" y="533517"/>
            <a:ext cx="11105059"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Evaluation of Alternatives – Frontend Development</a:t>
            </a:r>
            <a:endParaRPr lang="id-ID" sz="3600" b="1">
              <a:solidFill>
                <a:schemeClr val="bg2">
                  <a:lumMod val="10000"/>
                </a:schemeClr>
              </a:solidFill>
              <a:ea typeface="Lato" panose="020F0502020204030203" pitchFamily="34" charset="0"/>
              <a:cs typeface="Lato" panose="020F0502020204030203" pitchFamily="34" charset="0"/>
            </a:endParaRPr>
          </a:p>
        </p:txBody>
      </p:sp>
      <p:graphicFrame>
        <p:nvGraphicFramePr>
          <p:cNvPr id="12" name="Table 5">
            <a:extLst>
              <a:ext uri="{FF2B5EF4-FFF2-40B4-BE49-F238E27FC236}">
                <a16:creationId xmlns:a16="http://schemas.microsoft.com/office/drawing/2014/main" id="{265B7185-AB22-43DC-B0DC-8B6CBA7FDA84}"/>
              </a:ext>
            </a:extLst>
          </p:cNvPr>
          <p:cNvGraphicFramePr>
            <a:graphicFrameLocks noGrp="1"/>
          </p:cNvGraphicFramePr>
          <p:nvPr>
            <p:extLst>
              <p:ext uri="{D42A27DB-BD31-4B8C-83A1-F6EECF244321}">
                <p14:modId xmlns:p14="http://schemas.microsoft.com/office/powerpoint/2010/main" val="457276630"/>
              </p:ext>
            </p:extLst>
          </p:nvPr>
        </p:nvGraphicFramePr>
        <p:xfrm>
          <a:off x="579220" y="1315403"/>
          <a:ext cx="10918539" cy="4737652"/>
        </p:xfrm>
        <a:graphic>
          <a:graphicData uri="http://schemas.openxmlformats.org/drawingml/2006/table">
            <a:tbl>
              <a:tblPr firstRow="1" bandRow="1">
                <a:tableStyleId>{5940675A-B579-460E-94D1-54222C63F5DA}</a:tableStyleId>
              </a:tblPr>
              <a:tblGrid>
                <a:gridCol w="2972870">
                  <a:extLst>
                    <a:ext uri="{9D8B030D-6E8A-4147-A177-3AD203B41FA5}">
                      <a16:colId xmlns:a16="http://schemas.microsoft.com/office/drawing/2014/main" val="406727161"/>
                    </a:ext>
                  </a:extLst>
                </a:gridCol>
                <a:gridCol w="2540451">
                  <a:extLst>
                    <a:ext uri="{9D8B030D-6E8A-4147-A177-3AD203B41FA5}">
                      <a16:colId xmlns:a16="http://schemas.microsoft.com/office/drawing/2014/main" val="190448628"/>
                    </a:ext>
                  </a:extLst>
                </a:gridCol>
                <a:gridCol w="2630539">
                  <a:extLst>
                    <a:ext uri="{9D8B030D-6E8A-4147-A177-3AD203B41FA5}">
                      <a16:colId xmlns:a16="http://schemas.microsoft.com/office/drawing/2014/main" val="1693152128"/>
                    </a:ext>
                  </a:extLst>
                </a:gridCol>
                <a:gridCol w="2774679">
                  <a:extLst>
                    <a:ext uri="{9D8B030D-6E8A-4147-A177-3AD203B41FA5}">
                      <a16:colId xmlns:a16="http://schemas.microsoft.com/office/drawing/2014/main" val="2489028150"/>
                    </a:ext>
                  </a:extLst>
                </a:gridCol>
              </a:tblGrid>
              <a:tr h="1308652">
                <a:tc>
                  <a:txBody>
                    <a:bodyPr/>
                    <a:lstStyle/>
                    <a:p>
                      <a:pPr algn="ctr"/>
                      <a:endParaRPr lang="en-US"/>
                    </a:p>
                  </a:txBody>
                  <a:tcPr anchor="b">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tcPr>
                </a:tc>
                <a:tc>
                  <a:txBody>
                    <a:bodyPr/>
                    <a:lstStyle/>
                    <a:p>
                      <a:pPr algn="ctr"/>
                      <a:endParaRPr lang="en-US"/>
                    </a:p>
                  </a:txBody>
                  <a:tcPr anchor="b">
                    <a:lnL w="57150" cap="flat" cmpd="sng" algn="ctr">
                      <a:solidFill>
                        <a:srgbClr val="FF0000"/>
                      </a:solidFill>
                      <a:prstDash val="solid"/>
                      <a:round/>
                      <a:headEnd type="none" w="med" len="med"/>
                      <a:tailEnd type="none" w="med" len="med"/>
                    </a:lnL>
                  </a:tcPr>
                </a:tc>
                <a:tc>
                  <a:txBody>
                    <a:bodyPr/>
                    <a:lstStyle/>
                    <a:p>
                      <a:pPr algn="ctr"/>
                      <a:endParaRPr lang="en-US"/>
                    </a:p>
                  </a:txBody>
                  <a:tcPr anchor="b"/>
                </a:tc>
                <a:tc>
                  <a:txBody>
                    <a:bodyPr/>
                    <a:lstStyle/>
                    <a:p>
                      <a:pPr algn="ctr"/>
                      <a:endParaRPr lang="en-US"/>
                    </a:p>
                  </a:txBody>
                  <a:tcPr anchor="b"/>
                </a:tc>
                <a:extLst>
                  <a:ext uri="{0D108BD9-81ED-4DB2-BD59-A6C34878D82A}">
                    <a16:rowId xmlns:a16="http://schemas.microsoft.com/office/drawing/2014/main" val="556714535"/>
                  </a:ext>
                </a:extLst>
              </a:tr>
              <a:tr h="3429000">
                <a:tc>
                  <a:txBody>
                    <a:bodyPr/>
                    <a:lstStyle/>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React</a:t>
                      </a:r>
                      <a:r>
                        <a:rPr lang="en-US" sz="1600" u="none" strike="noStrike" baseline="30000" noProof="0"/>
                        <a:t> [20]</a:t>
                      </a:r>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Maintained by Facebook</a:t>
                      </a:r>
                    </a:p>
                    <a:p>
                      <a:pPr marL="285750" lvl="0" indent="-285750" algn="l">
                        <a:lnSpc>
                          <a:spcPct val="100000"/>
                        </a:lnSpc>
                        <a:spcBef>
                          <a:spcPts val="0"/>
                        </a:spcBef>
                        <a:spcAft>
                          <a:spcPts val="0"/>
                        </a:spcAft>
                        <a:buFont typeface="Arial" panose="020B0604020202020204" pitchFamily="34" charset="0"/>
                        <a:buChar char="•"/>
                      </a:pPr>
                      <a:r>
                        <a:rPr lang="en-US" sz="1600" u="none" strike="noStrike" noProof="0"/>
                        <a:t>The community is constantly evolving</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Virtual DOM*</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High performance</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Suitable for applications with high traffic</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Often updated</a:t>
                      </a:r>
                      <a:endParaRPr lang="en-US"/>
                    </a:p>
                    <a:p>
                      <a:pPr marL="285750" lvl="0" indent="-285750" algn="l">
                        <a:lnSpc>
                          <a:spcPct val="100000"/>
                        </a:lnSpc>
                        <a:spcBef>
                          <a:spcPts val="0"/>
                        </a:spcBef>
                        <a:spcAft>
                          <a:spcPts val="0"/>
                        </a:spcAft>
                        <a:buFont typeface="Arial"/>
                        <a:buChar char="•"/>
                      </a:pPr>
                      <a:endParaRPr lang="en-US" sz="1600" u="none" strike="noStrike" noProof="0"/>
                    </a:p>
                  </a:txBody>
                  <a:tcPr>
                    <a:lnL w="57150" cap="flat" cmpd="sng" algn="ctr">
                      <a:solidFill>
                        <a:srgbClr val="FF0000"/>
                      </a:solidFill>
                      <a:prstDash val="solid"/>
                      <a:round/>
                      <a:headEnd type="none" w="med" len="med"/>
                      <a:tailEnd type="none" w="med" len="med"/>
                    </a:lnL>
                    <a:lnR w="57150" cap="flat" cmpd="sng" algn="ctr">
                      <a:solidFill>
                        <a:srgbClr val="FF0000"/>
                      </a:solidFill>
                      <a:prstDash val="solid"/>
                      <a:round/>
                      <a:headEnd type="none" w="med" len="med"/>
                      <a:tailEnd type="none" w="med" len="med"/>
                    </a:lnR>
                    <a:lnB w="57150" cap="flat" cmpd="sng" algn="ctr">
                      <a:solidFill>
                        <a:srgbClr val="FF0000"/>
                      </a:solidFill>
                      <a:prstDash val="solid"/>
                      <a:round/>
                      <a:headEnd type="none" w="med" len="med"/>
                      <a:tailEnd type="none" w="med" len="med"/>
                    </a:lnB>
                  </a:tcPr>
                </a:tc>
                <a:tc>
                  <a:txBody>
                    <a:bodyPr/>
                    <a:lstStyle/>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Angular </a:t>
                      </a:r>
                      <a:r>
                        <a:rPr lang="en-US" sz="1600" u="none" strike="noStrike" baseline="30000" noProof="0"/>
                        <a:t>[21]</a:t>
                      </a:r>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Strong community</a:t>
                      </a:r>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2-way data binding</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Simple single page app</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Shadow DOM</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Typescript</a:t>
                      </a:r>
                      <a:endParaRPr lang="en-US"/>
                    </a:p>
                    <a:p>
                      <a:pPr marL="285750" lvl="0" indent="-285750" algn="l">
                        <a:lnSpc>
                          <a:spcPct val="100000"/>
                        </a:lnSpc>
                        <a:spcBef>
                          <a:spcPts val="0"/>
                        </a:spcBef>
                        <a:spcAft>
                          <a:spcPts val="0"/>
                        </a:spcAft>
                        <a:buFont typeface="Arial"/>
                        <a:buChar char="•"/>
                      </a:pPr>
                      <a:endParaRPr lang="en-US" sz="1600" u="none" strike="noStrike" noProof="0"/>
                    </a:p>
                  </a:txBody>
                  <a:tcPr>
                    <a:lnL w="57150" cap="flat" cmpd="sng" algn="ctr">
                      <a:solidFill>
                        <a:srgbClr val="FF0000"/>
                      </a:solidFill>
                      <a:prstDash val="solid"/>
                      <a:round/>
                      <a:headEnd type="none" w="med" len="med"/>
                      <a:tailEnd type="none" w="med" len="med"/>
                    </a:lnL>
                  </a:tcPr>
                </a:tc>
                <a:tc>
                  <a:txBody>
                    <a:bodyPr/>
                    <a:lstStyle/>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Angular JS</a:t>
                      </a:r>
                      <a:r>
                        <a:rPr lang="en-US" sz="1600" u="none" strike="noStrike" baseline="30000" noProof="0"/>
                        <a:t> [22]</a:t>
                      </a:r>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JavaScript friendly compared to Angular</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2-way data binding</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Fast development</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Highly testable applications</a:t>
                      </a:r>
                      <a:endParaRPr lang="en-US"/>
                    </a:p>
                    <a:p>
                      <a:pPr marL="285750" lvl="0" indent="-285750" algn="l">
                        <a:lnSpc>
                          <a:spcPct val="150000"/>
                        </a:lnSpc>
                        <a:spcBef>
                          <a:spcPts val="0"/>
                        </a:spcBef>
                        <a:spcAft>
                          <a:spcPts val="0"/>
                        </a:spcAft>
                        <a:buFont typeface="Arial"/>
                        <a:buChar char="•"/>
                      </a:pPr>
                      <a:endParaRPr lang="en-US" sz="1600" u="none" strike="noStrike" noProof="0"/>
                    </a:p>
                  </a:txBody>
                  <a:tcPr/>
                </a:tc>
                <a:tc>
                  <a:txBody>
                    <a:bodyPr/>
                    <a:lstStyle/>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JQuery </a:t>
                      </a:r>
                      <a:r>
                        <a:rPr lang="en-US" sz="1600" u="none" strike="noStrike" baseline="30000" noProof="0"/>
                        <a:t>[8]</a:t>
                      </a:r>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Beginner friendly</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Compatible with all browsers</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Ease of use</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A lot of plugins</a:t>
                      </a:r>
                      <a:endParaRPr lang="en-US"/>
                    </a:p>
                    <a:p>
                      <a:pPr marL="285750" lvl="0" indent="-285750" algn="l">
                        <a:lnSpc>
                          <a:spcPct val="150000"/>
                        </a:lnSpc>
                        <a:spcBef>
                          <a:spcPts val="0"/>
                        </a:spcBef>
                        <a:spcAft>
                          <a:spcPts val="0"/>
                        </a:spcAft>
                        <a:buFont typeface="Arial" panose="020B0604020202020204" pitchFamily="34" charset="0"/>
                        <a:buChar char="•"/>
                      </a:pPr>
                      <a:r>
                        <a:rPr lang="en-US" sz="1600" u="none" strike="noStrike" noProof="0"/>
                        <a:t>Big community</a:t>
                      </a:r>
                      <a:endParaRPr lang="en-US"/>
                    </a:p>
                    <a:p>
                      <a:pPr marL="285750" lvl="0" indent="-285750" algn="l">
                        <a:lnSpc>
                          <a:spcPct val="100000"/>
                        </a:lnSpc>
                        <a:spcBef>
                          <a:spcPts val="0"/>
                        </a:spcBef>
                        <a:spcAft>
                          <a:spcPts val="0"/>
                        </a:spcAft>
                        <a:buFont typeface="Arial"/>
                        <a:buChar char="•"/>
                      </a:pPr>
                      <a:endParaRPr lang="en-US" sz="1600" u="none" strike="noStrike" noProof="0"/>
                    </a:p>
                  </a:txBody>
                  <a:tcPr/>
                </a:tc>
                <a:extLst>
                  <a:ext uri="{0D108BD9-81ED-4DB2-BD59-A6C34878D82A}">
                    <a16:rowId xmlns:a16="http://schemas.microsoft.com/office/drawing/2014/main" val="2452901749"/>
                  </a:ext>
                </a:extLst>
              </a:tr>
            </a:tbl>
          </a:graphicData>
        </a:graphic>
      </p:graphicFrame>
      <p:pic>
        <p:nvPicPr>
          <p:cNvPr id="13" name="Picture 8" descr="A close up of a sign&#10;&#10;Description generated with high confidence">
            <a:extLst>
              <a:ext uri="{FF2B5EF4-FFF2-40B4-BE49-F238E27FC236}">
                <a16:creationId xmlns:a16="http://schemas.microsoft.com/office/drawing/2014/main" id="{52F6056B-A77B-467A-83FB-8ABAC777F8D7}"/>
              </a:ext>
            </a:extLst>
          </p:cNvPr>
          <p:cNvPicPr>
            <a:picLocks noChangeAspect="1"/>
          </p:cNvPicPr>
          <p:nvPr/>
        </p:nvPicPr>
        <p:blipFill>
          <a:blip r:embed="rId3"/>
          <a:stretch>
            <a:fillRect/>
          </a:stretch>
        </p:blipFill>
        <p:spPr>
          <a:xfrm>
            <a:off x="1191815" y="1788498"/>
            <a:ext cx="1794295" cy="604866"/>
          </a:xfrm>
          <a:prstGeom prst="rect">
            <a:avLst/>
          </a:prstGeom>
        </p:spPr>
      </p:pic>
      <p:pic>
        <p:nvPicPr>
          <p:cNvPr id="14" name="Picture 9" descr="A close up of a sign&#10;&#10;Description generated with very high confidence">
            <a:extLst>
              <a:ext uri="{FF2B5EF4-FFF2-40B4-BE49-F238E27FC236}">
                <a16:creationId xmlns:a16="http://schemas.microsoft.com/office/drawing/2014/main" id="{29E8A9AC-3821-4507-9CA6-D5FFB8C585CA}"/>
              </a:ext>
            </a:extLst>
          </p:cNvPr>
          <p:cNvPicPr>
            <a:picLocks noChangeAspect="1"/>
          </p:cNvPicPr>
          <p:nvPr/>
        </p:nvPicPr>
        <p:blipFill>
          <a:blip r:embed="rId4"/>
          <a:stretch>
            <a:fillRect/>
          </a:stretch>
        </p:blipFill>
        <p:spPr>
          <a:xfrm>
            <a:off x="3864225" y="1837582"/>
            <a:ext cx="1981201" cy="541405"/>
          </a:xfrm>
          <a:prstGeom prst="rect">
            <a:avLst/>
          </a:prstGeom>
        </p:spPr>
      </p:pic>
      <p:pic>
        <p:nvPicPr>
          <p:cNvPr id="15" name="Picture 10" descr="A picture containing object, clock&#10;&#10;Description generated with very high confidence">
            <a:extLst>
              <a:ext uri="{FF2B5EF4-FFF2-40B4-BE49-F238E27FC236}">
                <a16:creationId xmlns:a16="http://schemas.microsoft.com/office/drawing/2014/main" id="{60FA7A94-B383-44D1-AD75-48AFECAE2875}"/>
              </a:ext>
            </a:extLst>
          </p:cNvPr>
          <p:cNvPicPr>
            <a:picLocks noChangeAspect="1"/>
          </p:cNvPicPr>
          <p:nvPr/>
        </p:nvPicPr>
        <p:blipFill>
          <a:blip r:embed="rId5"/>
          <a:stretch>
            <a:fillRect/>
          </a:stretch>
        </p:blipFill>
        <p:spPr>
          <a:xfrm>
            <a:off x="6346576" y="1802875"/>
            <a:ext cx="2145872" cy="604866"/>
          </a:xfrm>
          <a:prstGeom prst="rect">
            <a:avLst/>
          </a:prstGeom>
        </p:spPr>
      </p:pic>
      <p:pic>
        <p:nvPicPr>
          <p:cNvPr id="16" name="Picture 11" descr="A close up of a logo&#10;&#10;Description generated with very high confidence">
            <a:extLst>
              <a:ext uri="{FF2B5EF4-FFF2-40B4-BE49-F238E27FC236}">
                <a16:creationId xmlns:a16="http://schemas.microsoft.com/office/drawing/2014/main" id="{F66DA876-B9AA-45B3-9042-E0D6CB214403}"/>
              </a:ext>
            </a:extLst>
          </p:cNvPr>
          <p:cNvPicPr>
            <a:picLocks noChangeAspect="1"/>
          </p:cNvPicPr>
          <p:nvPr/>
        </p:nvPicPr>
        <p:blipFill>
          <a:blip r:embed="rId6"/>
          <a:stretch>
            <a:fillRect/>
          </a:stretch>
        </p:blipFill>
        <p:spPr>
          <a:xfrm>
            <a:off x="9669219" y="1560459"/>
            <a:ext cx="1082863" cy="1060943"/>
          </a:xfrm>
          <a:prstGeom prst="rect">
            <a:avLst/>
          </a:prstGeom>
        </p:spPr>
      </p:pic>
      <p:sp>
        <p:nvSpPr>
          <p:cNvPr id="3" name="Slide Number Placeholder 2">
            <a:extLst>
              <a:ext uri="{FF2B5EF4-FFF2-40B4-BE49-F238E27FC236}">
                <a16:creationId xmlns:a16="http://schemas.microsoft.com/office/drawing/2014/main" id="{B28795FF-3DCE-44A7-8893-4B384EE30AF8}"/>
              </a:ext>
            </a:extLst>
          </p:cNvPr>
          <p:cNvSpPr>
            <a:spLocks noGrp="1"/>
          </p:cNvSpPr>
          <p:nvPr>
            <p:ph type="sldNum" sz="quarter" idx="13"/>
          </p:nvPr>
        </p:nvSpPr>
        <p:spPr/>
        <p:txBody>
          <a:bodyPr/>
          <a:lstStyle/>
          <a:p>
            <a:fld id="{47B18E72-FEC3-4883-A827-22C56F3B664F}" type="slidenum">
              <a:rPr lang="id-ID" smtClean="0"/>
              <a:t>19</a:t>
            </a:fld>
            <a:endParaRPr lang="id-ID"/>
          </a:p>
        </p:txBody>
      </p:sp>
      <p:cxnSp>
        <p:nvCxnSpPr>
          <p:cNvPr id="11" name="Straight Connector 10">
            <a:extLst>
              <a:ext uri="{FF2B5EF4-FFF2-40B4-BE49-F238E27FC236}">
                <a16:creationId xmlns:a16="http://schemas.microsoft.com/office/drawing/2014/main" id="{A7D57AD0-9554-42AF-BD77-D2625B832E34}"/>
              </a:ext>
            </a:extLst>
          </p:cNvPr>
          <p:cNvCxnSpPr/>
          <p:nvPr/>
        </p:nvCxnSpPr>
        <p:spPr>
          <a:xfrm>
            <a:off x="501583" y="1118469"/>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5136F85-1753-47F3-A6D4-6BC2F21E9685}"/>
              </a:ext>
            </a:extLst>
          </p:cNvPr>
          <p:cNvSpPr txBox="1"/>
          <p:nvPr/>
        </p:nvSpPr>
        <p:spPr>
          <a:xfrm>
            <a:off x="554966" y="6195259"/>
            <a:ext cx="102050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a:t>
            </a:r>
            <a:r>
              <a:rPr lang="en-US" sz="1100" b="1">
                <a:ea typeface="+mn-lt"/>
                <a:cs typeface="+mn-lt"/>
              </a:rPr>
              <a:t>Virtual DOM (VDOM)</a:t>
            </a:r>
            <a:r>
              <a:rPr lang="en-US" sz="1100">
                <a:ea typeface="+mn-lt"/>
                <a:cs typeface="+mn-lt"/>
              </a:rPr>
              <a:t> is a programming concept where an ideal, or “virtual”, representation of a UI is kept in memory and synced with the “real” DOM by a library such as </a:t>
            </a:r>
            <a:r>
              <a:rPr lang="en-US" sz="1100" err="1">
                <a:ea typeface="+mn-lt"/>
                <a:cs typeface="+mn-lt"/>
              </a:rPr>
              <a:t>ReactDOM</a:t>
            </a:r>
            <a:endParaRPr lang="en-US" sz="1100">
              <a:cs typeface="Calibri"/>
            </a:endParaRPr>
          </a:p>
        </p:txBody>
      </p:sp>
    </p:spTree>
    <p:extLst>
      <p:ext uri="{BB962C8B-B14F-4D97-AF65-F5344CB8AC3E}">
        <p14:creationId xmlns:p14="http://schemas.microsoft.com/office/powerpoint/2010/main" val="122164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F3A3-DE8D-43C0-86AD-F9877F082032}"/>
              </a:ext>
            </a:extLst>
          </p:cNvPr>
          <p:cNvSpPr>
            <a:spLocks noGrp="1"/>
          </p:cNvSpPr>
          <p:nvPr>
            <p:ph type="title"/>
          </p:nvPr>
        </p:nvSpPr>
        <p:spPr>
          <a:xfrm>
            <a:off x="470455" y="650578"/>
            <a:ext cx="11357112" cy="562527"/>
          </a:xfrm>
        </p:spPr>
        <p:txBody>
          <a:bodyPr/>
          <a:lstStyle/>
          <a:p>
            <a:pPr algn="ctr"/>
            <a:r>
              <a:rPr lang="en-US">
                <a:latin typeface="+mn-lt"/>
              </a:rPr>
              <a:t>Group Members</a:t>
            </a:r>
          </a:p>
        </p:txBody>
      </p:sp>
      <p:sp>
        <p:nvSpPr>
          <p:cNvPr id="20" name="Title 1">
            <a:extLst>
              <a:ext uri="{FF2B5EF4-FFF2-40B4-BE49-F238E27FC236}">
                <a16:creationId xmlns:a16="http://schemas.microsoft.com/office/drawing/2014/main" id="{0A04686F-5EF0-46EC-B24B-83D559CF3E51}"/>
              </a:ext>
            </a:extLst>
          </p:cNvPr>
          <p:cNvSpPr txBox="1">
            <a:spLocks/>
          </p:cNvSpPr>
          <p:nvPr/>
        </p:nvSpPr>
        <p:spPr>
          <a:xfrm>
            <a:off x="331489" y="4634436"/>
            <a:ext cx="11357112" cy="5625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a:latin typeface="+mn-lt"/>
              </a:rPr>
              <a:t>Supervisors</a:t>
            </a:r>
          </a:p>
        </p:txBody>
      </p:sp>
      <p:sp>
        <p:nvSpPr>
          <p:cNvPr id="23" name="Text Placeholder 2">
            <a:extLst>
              <a:ext uri="{FF2B5EF4-FFF2-40B4-BE49-F238E27FC236}">
                <a16:creationId xmlns:a16="http://schemas.microsoft.com/office/drawing/2014/main" id="{DAF14A0C-3AFB-4055-A7DE-2D4C8D62FD81}"/>
              </a:ext>
            </a:extLst>
          </p:cNvPr>
          <p:cNvSpPr txBox="1">
            <a:spLocks/>
          </p:cNvSpPr>
          <p:nvPr/>
        </p:nvSpPr>
        <p:spPr>
          <a:xfrm>
            <a:off x="417444" y="5404517"/>
            <a:ext cx="11357111" cy="8029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Dr. </a:t>
            </a:r>
            <a:r>
              <a:rPr lang="en-US" err="1">
                <a:solidFill>
                  <a:schemeClr val="tx1"/>
                </a:solidFill>
              </a:rPr>
              <a:t>Peshala</a:t>
            </a:r>
            <a:r>
              <a:rPr lang="en-US">
                <a:solidFill>
                  <a:schemeClr val="tx1"/>
                </a:solidFill>
              </a:rPr>
              <a:t> Jayasekara		Dr. </a:t>
            </a:r>
            <a:r>
              <a:rPr lang="en-US" err="1">
                <a:solidFill>
                  <a:schemeClr val="tx1"/>
                </a:solidFill>
              </a:rPr>
              <a:t>Ranga</a:t>
            </a:r>
            <a:r>
              <a:rPr lang="en-US">
                <a:solidFill>
                  <a:schemeClr val="tx1"/>
                </a:solidFill>
              </a:rPr>
              <a:t> Rodrigo</a:t>
            </a:r>
          </a:p>
          <a:p>
            <a:endParaRPr lang="en-US">
              <a:solidFill>
                <a:schemeClr val="tx1"/>
              </a:solidFill>
            </a:endParaRPr>
          </a:p>
        </p:txBody>
      </p:sp>
      <p:grpSp>
        <p:nvGrpSpPr>
          <p:cNvPr id="31" name="Group 30">
            <a:extLst>
              <a:ext uri="{FF2B5EF4-FFF2-40B4-BE49-F238E27FC236}">
                <a16:creationId xmlns:a16="http://schemas.microsoft.com/office/drawing/2014/main" id="{5BD34F12-57BE-4FE9-9A16-C9FED2B7F751}"/>
              </a:ext>
            </a:extLst>
          </p:cNvPr>
          <p:cNvGrpSpPr/>
          <p:nvPr/>
        </p:nvGrpSpPr>
        <p:grpSpPr>
          <a:xfrm>
            <a:off x="1712796" y="1565186"/>
            <a:ext cx="8766408" cy="3011829"/>
            <a:chOff x="342420" y="1412341"/>
            <a:chExt cx="8766408" cy="3011829"/>
          </a:xfrm>
        </p:grpSpPr>
        <p:grpSp>
          <p:nvGrpSpPr>
            <p:cNvPr id="28" name="Group 27">
              <a:extLst>
                <a:ext uri="{FF2B5EF4-FFF2-40B4-BE49-F238E27FC236}">
                  <a16:creationId xmlns:a16="http://schemas.microsoft.com/office/drawing/2014/main" id="{D9928D73-AC58-4EED-A293-B7E41A4D7218}"/>
                </a:ext>
              </a:extLst>
            </p:cNvPr>
            <p:cNvGrpSpPr/>
            <p:nvPr/>
          </p:nvGrpSpPr>
          <p:grpSpPr>
            <a:xfrm>
              <a:off x="2605467" y="1412341"/>
              <a:ext cx="2034202" cy="3011829"/>
              <a:chOff x="2605467" y="1412341"/>
              <a:chExt cx="2034202" cy="3011829"/>
            </a:xfrm>
          </p:grpSpPr>
          <p:pic>
            <p:nvPicPr>
              <p:cNvPr id="11" name="Picture Placeholder 11" descr="A person sitting in front of a window&#10;&#10;Description automatically generated">
                <a:extLst>
                  <a:ext uri="{FF2B5EF4-FFF2-40B4-BE49-F238E27FC236}">
                    <a16:creationId xmlns:a16="http://schemas.microsoft.com/office/drawing/2014/main" id="{E2D9A72E-79DC-4826-8B5D-80363F88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738" r="3623" b="24122"/>
              <a:stretch/>
            </p:blipFill>
            <p:spPr>
              <a:xfrm>
                <a:off x="2733502" y="1412341"/>
                <a:ext cx="1778132" cy="1778132"/>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7" name="Text Placeholder 2">
                <a:extLst>
                  <a:ext uri="{FF2B5EF4-FFF2-40B4-BE49-F238E27FC236}">
                    <a16:creationId xmlns:a16="http://schemas.microsoft.com/office/drawing/2014/main" id="{88E525EF-84B2-4D59-A6EA-2748456BB88C}"/>
                  </a:ext>
                </a:extLst>
              </p:cNvPr>
              <p:cNvSpPr txBox="1">
                <a:spLocks/>
              </p:cNvSpPr>
              <p:nvPr/>
            </p:nvSpPr>
            <p:spPr>
              <a:xfrm>
                <a:off x="2605467" y="3303631"/>
                <a:ext cx="2034202" cy="1120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160243D </a:t>
                </a:r>
              </a:p>
              <a:p>
                <a:pPr algn="ctr"/>
                <a:r>
                  <a:rPr lang="en-US">
                    <a:solidFill>
                      <a:schemeClr val="tx1"/>
                    </a:solidFill>
                  </a:rPr>
                  <a:t>H.L.S.H. </a:t>
                </a:r>
                <a:r>
                  <a:rPr lang="en-US" err="1">
                    <a:solidFill>
                      <a:schemeClr val="tx1"/>
                    </a:solidFill>
                  </a:rPr>
                  <a:t>Jayasundara</a:t>
                </a:r>
                <a:endParaRPr lang="en-US">
                  <a:solidFill>
                    <a:schemeClr val="tx1"/>
                  </a:solidFill>
                </a:endParaRPr>
              </a:p>
            </p:txBody>
          </p:sp>
        </p:grpSp>
        <p:grpSp>
          <p:nvGrpSpPr>
            <p:cNvPr id="27" name="Group 26">
              <a:extLst>
                <a:ext uri="{FF2B5EF4-FFF2-40B4-BE49-F238E27FC236}">
                  <a16:creationId xmlns:a16="http://schemas.microsoft.com/office/drawing/2014/main" id="{579C4EAE-BB0B-4B42-97D6-61B45C79FA8F}"/>
                </a:ext>
              </a:extLst>
            </p:cNvPr>
            <p:cNvGrpSpPr/>
            <p:nvPr/>
          </p:nvGrpSpPr>
          <p:grpSpPr>
            <a:xfrm>
              <a:off x="4868514" y="1412341"/>
              <a:ext cx="2034202" cy="2809699"/>
              <a:chOff x="4868514" y="1412341"/>
              <a:chExt cx="2034202" cy="2809699"/>
            </a:xfrm>
          </p:grpSpPr>
          <p:pic>
            <p:nvPicPr>
              <p:cNvPr id="10" name="Picture Placeholder 7" descr="A person in a blue shirt with a mountain in the background&#10;&#10;Description automatically generated">
                <a:extLst>
                  <a:ext uri="{FF2B5EF4-FFF2-40B4-BE49-F238E27FC236}">
                    <a16:creationId xmlns:a16="http://schemas.microsoft.com/office/drawing/2014/main" id="{3ADEF5E4-A9DC-4C84-AF76-91E929EDD1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302" r="34016" b="7713"/>
              <a:stretch/>
            </p:blipFill>
            <p:spPr>
              <a:xfrm>
                <a:off x="4996549" y="1412341"/>
                <a:ext cx="1778132" cy="1778132"/>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8" name="Text Placeholder 2">
                <a:extLst>
                  <a:ext uri="{FF2B5EF4-FFF2-40B4-BE49-F238E27FC236}">
                    <a16:creationId xmlns:a16="http://schemas.microsoft.com/office/drawing/2014/main" id="{E9B42F2B-AAF6-4B68-862E-EABD00AD1D93}"/>
                  </a:ext>
                </a:extLst>
              </p:cNvPr>
              <p:cNvSpPr txBox="1">
                <a:spLocks/>
              </p:cNvSpPr>
              <p:nvPr/>
            </p:nvSpPr>
            <p:spPr>
              <a:xfrm>
                <a:off x="4868514" y="3303631"/>
                <a:ext cx="2034202" cy="9184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160285G</a:t>
                </a:r>
              </a:p>
              <a:p>
                <a:pPr algn="ctr"/>
                <a:r>
                  <a:rPr lang="en-US">
                    <a:solidFill>
                      <a:schemeClr val="tx1"/>
                    </a:solidFill>
                  </a:rPr>
                  <a:t>G.K.S.R. Karunasena</a:t>
                </a:r>
              </a:p>
            </p:txBody>
          </p:sp>
        </p:grpSp>
        <p:grpSp>
          <p:nvGrpSpPr>
            <p:cNvPr id="24" name="Group 23">
              <a:extLst>
                <a:ext uri="{FF2B5EF4-FFF2-40B4-BE49-F238E27FC236}">
                  <a16:creationId xmlns:a16="http://schemas.microsoft.com/office/drawing/2014/main" id="{60E01FB4-56E2-4BCC-9A97-6338305CE233}"/>
                </a:ext>
              </a:extLst>
            </p:cNvPr>
            <p:cNvGrpSpPr/>
            <p:nvPr/>
          </p:nvGrpSpPr>
          <p:grpSpPr>
            <a:xfrm>
              <a:off x="7188496" y="1421334"/>
              <a:ext cx="1920332" cy="2685201"/>
              <a:chOff x="7188496" y="1421334"/>
              <a:chExt cx="1920332" cy="2685201"/>
            </a:xfrm>
          </p:grpSpPr>
          <p:pic>
            <p:nvPicPr>
              <p:cNvPr id="12" name="Picture 2">
                <a:extLst>
                  <a:ext uri="{FF2B5EF4-FFF2-40B4-BE49-F238E27FC236}">
                    <a16:creationId xmlns:a16="http://schemas.microsoft.com/office/drawing/2014/main" id="{D86E926B-3F1B-4049-9399-D759496031E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43" t="25094" r="34315" b="16717"/>
              <a:stretch/>
            </p:blipFill>
            <p:spPr bwMode="auto">
              <a:xfrm>
                <a:off x="7259596" y="1421334"/>
                <a:ext cx="1778132" cy="1778132"/>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sp>
            <p:nvSpPr>
              <p:cNvPr id="19" name="Text Placeholder 2">
                <a:extLst>
                  <a:ext uri="{FF2B5EF4-FFF2-40B4-BE49-F238E27FC236}">
                    <a16:creationId xmlns:a16="http://schemas.microsoft.com/office/drawing/2014/main" id="{D848A956-6511-4D73-A841-B0FEA0478800}"/>
                  </a:ext>
                </a:extLst>
              </p:cNvPr>
              <p:cNvSpPr txBox="1">
                <a:spLocks/>
              </p:cNvSpPr>
              <p:nvPr/>
            </p:nvSpPr>
            <p:spPr>
              <a:xfrm>
                <a:off x="7188496" y="3303630"/>
                <a:ext cx="1920332" cy="8029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160616B </a:t>
                </a:r>
              </a:p>
              <a:p>
                <a:pPr algn="ctr"/>
                <a:r>
                  <a:rPr lang="en-US">
                    <a:solidFill>
                      <a:schemeClr val="tx1"/>
                    </a:solidFill>
                  </a:rPr>
                  <a:t>S.K. </a:t>
                </a:r>
                <a:r>
                  <a:rPr lang="en-US" err="1">
                    <a:solidFill>
                      <a:schemeClr val="tx1"/>
                    </a:solidFill>
                  </a:rPr>
                  <a:t>Sumanthiran</a:t>
                </a:r>
                <a:endParaRPr lang="en-US">
                  <a:solidFill>
                    <a:schemeClr val="tx1"/>
                  </a:solidFill>
                </a:endParaRPr>
              </a:p>
            </p:txBody>
          </p:sp>
        </p:grpSp>
        <p:grpSp>
          <p:nvGrpSpPr>
            <p:cNvPr id="30" name="Group 29">
              <a:extLst>
                <a:ext uri="{FF2B5EF4-FFF2-40B4-BE49-F238E27FC236}">
                  <a16:creationId xmlns:a16="http://schemas.microsoft.com/office/drawing/2014/main" id="{C9E02B7A-2946-4B6F-B049-FAC1A2DA8AEC}"/>
                </a:ext>
              </a:extLst>
            </p:cNvPr>
            <p:cNvGrpSpPr/>
            <p:nvPr/>
          </p:nvGrpSpPr>
          <p:grpSpPr>
            <a:xfrm>
              <a:off x="342420" y="1412893"/>
              <a:ext cx="2034202" cy="3011276"/>
              <a:chOff x="342420" y="1412893"/>
              <a:chExt cx="2034202" cy="3011276"/>
            </a:xfrm>
          </p:grpSpPr>
          <p:pic>
            <p:nvPicPr>
              <p:cNvPr id="9" name="Picture Placeholder 11">
                <a:extLst>
                  <a:ext uri="{FF2B5EF4-FFF2-40B4-BE49-F238E27FC236}">
                    <a16:creationId xmlns:a16="http://schemas.microsoft.com/office/drawing/2014/main" id="{A715C4BB-B311-412D-8989-B11F150E906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5" r="369" b="-6"/>
              <a:stretch/>
            </p:blipFill>
            <p:spPr>
              <a:xfrm>
                <a:off x="470455" y="1412893"/>
                <a:ext cx="1778132" cy="1778132"/>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9" name="Text Placeholder 2">
                <a:extLst>
                  <a:ext uri="{FF2B5EF4-FFF2-40B4-BE49-F238E27FC236}">
                    <a16:creationId xmlns:a16="http://schemas.microsoft.com/office/drawing/2014/main" id="{0A9558CD-D07D-4118-9FE5-1666B5A9661B}"/>
                  </a:ext>
                </a:extLst>
              </p:cNvPr>
              <p:cNvSpPr txBox="1">
                <a:spLocks/>
              </p:cNvSpPr>
              <p:nvPr/>
            </p:nvSpPr>
            <p:spPr>
              <a:xfrm>
                <a:off x="342420" y="3303630"/>
                <a:ext cx="2034202" cy="1120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160005C</a:t>
                </a:r>
              </a:p>
              <a:p>
                <a:pPr algn="ctr"/>
                <a:r>
                  <a:rPr lang="en-US">
                    <a:solidFill>
                      <a:schemeClr val="tx1"/>
                    </a:solidFill>
                  </a:rPr>
                  <a:t>K.G. Abeywardena</a:t>
                </a:r>
              </a:p>
            </p:txBody>
          </p:sp>
        </p:grpSp>
      </p:grpSp>
      <p:sp>
        <p:nvSpPr>
          <p:cNvPr id="3" name="Slide Number Placeholder 2">
            <a:extLst>
              <a:ext uri="{FF2B5EF4-FFF2-40B4-BE49-F238E27FC236}">
                <a16:creationId xmlns:a16="http://schemas.microsoft.com/office/drawing/2014/main" id="{F41FB4FC-6488-404D-AF8E-0948B2838405}"/>
              </a:ext>
            </a:extLst>
          </p:cNvPr>
          <p:cNvSpPr>
            <a:spLocks noGrp="1"/>
          </p:cNvSpPr>
          <p:nvPr>
            <p:ph type="sldNum" sz="quarter" idx="13"/>
          </p:nvPr>
        </p:nvSpPr>
        <p:spPr/>
        <p:txBody>
          <a:bodyPr/>
          <a:lstStyle/>
          <a:p>
            <a:fld id="{47B18E72-FEC3-4883-A827-22C56F3B664F}" type="slidenum">
              <a:rPr lang="id-ID" smtClean="0"/>
              <a:t>2</a:t>
            </a:fld>
            <a:endParaRPr lang="id-ID"/>
          </a:p>
        </p:txBody>
      </p:sp>
    </p:spTree>
    <p:extLst>
      <p:ext uri="{BB962C8B-B14F-4D97-AF65-F5344CB8AC3E}">
        <p14:creationId xmlns:p14="http://schemas.microsoft.com/office/powerpoint/2010/main" val="142275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cxnSpLocks/>
          </p:cNvCxnSpPr>
          <p:nvPr/>
        </p:nvCxnSpPr>
        <p:spPr>
          <a:xfrm>
            <a:off x="6316719" y="-105980"/>
            <a:ext cx="0" cy="698500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5682187-5DE2-4218-B65F-1296DC0C5597}"/>
              </a:ext>
            </a:extLst>
          </p:cNvPr>
          <p:cNvSpPr>
            <a:spLocks noGrp="1"/>
          </p:cNvSpPr>
          <p:nvPr>
            <p:ph type="sldNum" sz="quarter" idx="12"/>
          </p:nvPr>
        </p:nvSpPr>
        <p:spPr/>
        <p:txBody>
          <a:bodyPr/>
          <a:lstStyle/>
          <a:p>
            <a:fld id="{47B18E72-FEC3-4883-A827-22C56F3B664F}" type="slidenum">
              <a:rPr lang="id-ID" smtClean="0"/>
              <a:t>20</a:t>
            </a:fld>
            <a:endParaRPr lang="id-ID"/>
          </a:p>
        </p:txBody>
      </p:sp>
      <p:grpSp>
        <p:nvGrpSpPr>
          <p:cNvPr id="8" name="Group 7">
            <a:extLst>
              <a:ext uri="{FF2B5EF4-FFF2-40B4-BE49-F238E27FC236}">
                <a16:creationId xmlns:a16="http://schemas.microsoft.com/office/drawing/2014/main" id="{09D40AAE-AC23-43E4-9185-870E3AF52AFE}"/>
              </a:ext>
            </a:extLst>
          </p:cNvPr>
          <p:cNvGrpSpPr/>
          <p:nvPr/>
        </p:nvGrpSpPr>
        <p:grpSpPr>
          <a:xfrm>
            <a:off x="5796793" y="5664595"/>
            <a:ext cx="5410888" cy="881436"/>
            <a:chOff x="6196179" y="5487639"/>
            <a:chExt cx="5410888" cy="881436"/>
          </a:xfrm>
        </p:grpSpPr>
        <p:sp>
          <p:nvSpPr>
            <p:cNvPr id="30" name="Rectangle 29">
              <a:extLst>
                <a:ext uri="{FF2B5EF4-FFF2-40B4-BE49-F238E27FC236}">
                  <a16:creationId xmlns:a16="http://schemas.microsoft.com/office/drawing/2014/main" id="{8C49A6EE-D31E-483D-AF94-82AD1EB4BA6F}"/>
                </a:ext>
              </a:extLst>
            </p:cNvPr>
            <p:cNvSpPr/>
            <p:nvPr/>
          </p:nvSpPr>
          <p:spPr>
            <a:xfrm>
              <a:off x="7559688" y="5751342"/>
              <a:ext cx="4047379" cy="617733"/>
            </a:xfrm>
            <a:prstGeom prst="rect">
              <a:avLst/>
            </a:prstGeom>
          </p:spPr>
          <p:txBody>
            <a:bodyPr wrap="square">
              <a:spAutoFit/>
            </a:bodyPr>
            <a:lstStyle/>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User-friendly</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With automated alerts</a:t>
              </a:r>
            </a:p>
          </p:txBody>
        </p:sp>
        <p:sp>
          <p:nvSpPr>
            <p:cNvPr id="31" name="Rectangle 30">
              <a:extLst>
                <a:ext uri="{FF2B5EF4-FFF2-40B4-BE49-F238E27FC236}">
                  <a16:creationId xmlns:a16="http://schemas.microsoft.com/office/drawing/2014/main" id="{D8D11F16-ADEE-4346-81F5-39FB4DB99CB1}"/>
                </a:ext>
              </a:extLst>
            </p:cNvPr>
            <p:cNvSpPr/>
            <p:nvPr/>
          </p:nvSpPr>
          <p:spPr>
            <a:xfrm>
              <a:off x="7567030" y="5487639"/>
              <a:ext cx="2349269" cy="307777"/>
            </a:xfrm>
            <a:prstGeom prst="rect">
              <a:avLst/>
            </a:prstGeom>
          </p:spPr>
          <p:txBody>
            <a:bodyPr wrap="square">
              <a:spAutoFit/>
            </a:bodyPr>
            <a:lstStyle/>
            <a:p>
              <a:r>
                <a:rPr lang="id-ID" sz="1400">
                  <a:solidFill>
                    <a:schemeClr val="tx1">
                      <a:lumMod val="95000"/>
                      <a:lumOff val="5000"/>
                    </a:schemeClr>
                  </a:solidFill>
                  <a:ea typeface="Lato" panose="020F0502020204030203" pitchFamily="34" charset="0"/>
                  <a:cs typeface="Lato" panose="020F0502020204030203" pitchFamily="34" charset="0"/>
                </a:rPr>
                <a:t>Well documented software</a:t>
              </a:r>
            </a:p>
          </p:txBody>
        </p:sp>
        <p:sp>
          <p:nvSpPr>
            <p:cNvPr id="32" name="Rectangle 31">
              <a:extLst>
                <a:ext uri="{FF2B5EF4-FFF2-40B4-BE49-F238E27FC236}">
                  <a16:creationId xmlns:a16="http://schemas.microsoft.com/office/drawing/2014/main" id="{06FF9A07-BD11-460E-B987-B787486145E7}"/>
                </a:ext>
              </a:extLst>
            </p:cNvPr>
            <p:cNvSpPr/>
            <p:nvPr/>
          </p:nvSpPr>
          <p:spPr>
            <a:xfrm>
              <a:off x="6196179" y="5499083"/>
              <a:ext cx="1089204" cy="370698"/>
            </a:xfrm>
            <a:prstGeom prst="rect">
              <a:avLst/>
            </a:prstGeom>
            <a:solidFill>
              <a:srgbClr val="BA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95000"/>
                      <a:lumOff val="5000"/>
                    </a:schemeClr>
                  </a:solidFill>
                  <a:ea typeface="Lato" panose="020F0502020204030203" pitchFamily="34" charset="0"/>
                  <a:cs typeface="Lato" panose="020F0502020204030203" pitchFamily="34" charset="0"/>
                </a:rPr>
                <a:t>5</a:t>
              </a:r>
              <a:endParaRPr lang="id-ID" sz="1400">
                <a:solidFill>
                  <a:schemeClr val="tx1">
                    <a:lumMod val="95000"/>
                    <a:lumOff val="5000"/>
                  </a:schemeClr>
                </a:solidFill>
                <a:ea typeface="Lato" panose="020F0502020204030203" pitchFamily="34" charset="0"/>
                <a:cs typeface="Lato" panose="020F0502020204030203" pitchFamily="34" charset="0"/>
              </a:endParaRPr>
            </a:p>
          </p:txBody>
        </p:sp>
      </p:grpSp>
      <p:sp>
        <p:nvSpPr>
          <p:cNvPr id="33" name="Subtitle 2">
            <a:extLst>
              <a:ext uri="{FF2B5EF4-FFF2-40B4-BE49-F238E27FC236}">
                <a16:creationId xmlns:a16="http://schemas.microsoft.com/office/drawing/2014/main" id="{3D4F2771-26F5-4344-BD56-5F24805A5206}"/>
              </a:ext>
            </a:extLst>
          </p:cNvPr>
          <p:cNvSpPr txBox="1">
            <a:spLocks/>
          </p:cNvSpPr>
          <p:nvPr/>
        </p:nvSpPr>
        <p:spPr>
          <a:xfrm>
            <a:off x="1557031" y="597181"/>
            <a:ext cx="3337099" cy="8953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2">
                    <a:lumMod val="10000"/>
                  </a:schemeClr>
                </a:solidFill>
                <a:ea typeface="Lato" panose="020F0502020204030203" pitchFamily="34" charset="0"/>
                <a:cs typeface="Lato" panose="020F0502020204030203" pitchFamily="34" charset="0"/>
              </a:rPr>
              <a:t>Deliverables</a:t>
            </a:r>
            <a:endParaRPr lang="id-ID" sz="3200">
              <a:solidFill>
                <a:schemeClr val="bg2">
                  <a:lumMod val="10000"/>
                </a:schemeClr>
              </a:solidFill>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B5BB0040-19EA-4674-8365-7585EBF16C85}"/>
              </a:ext>
            </a:extLst>
          </p:cNvPr>
          <p:cNvCxnSpPr/>
          <p:nvPr/>
        </p:nvCxnSpPr>
        <p:spPr>
          <a:xfrm>
            <a:off x="1612714" y="1158895"/>
            <a:ext cx="2229642"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CC87441-8505-4B9F-B9FC-27B8C755E3F0}"/>
              </a:ext>
            </a:extLst>
          </p:cNvPr>
          <p:cNvGrpSpPr/>
          <p:nvPr/>
        </p:nvGrpSpPr>
        <p:grpSpPr>
          <a:xfrm>
            <a:off x="5772117" y="410974"/>
            <a:ext cx="6020497" cy="2563580"/>
            <a:chOff x="6171503" y="558114"/>
            <a:chExt cx="6020497" cy="2563580"/>
          </a:xfrm>
        </p:grpSpPr>
        <p:grpSp>
          <p:nvGrpSpPr>
            <p:cNvPr id="4" name="Group 3">
              <a:extLst>
                <a:ext uri="{FF2B5EF4-FFF2-40B4-BE49-F238E27FC236}">
                  <a16:creationId xmlns:a16="http://schemas.microsoft.com/office/drawing/2014/main" id="{0586EC26-5FB1-4BE0-BEE6-B64E27669DD4}"/>
                </a:ext>
              </a:extLst>
            </p:cNvPr>
            <p:cNvGrpSpPr/>
            <p:nvPr/>
          </p:nvGrpSpPr>
          <p:grpSpPr>
            <a:xfrm>
              <a:off x="6171503" y="558114"/>
              <a:ext cx="5410898" cy="1695549"/>
              <a:chOff x="6171503" y="558114"/>
              <a:chExt cx="5410898" cy="1695549"/>
            </a:xfrm>
          </p:grpSpPr>
          <p:sp>
            <p:nvSpPr>
              <p:cNvPr id="14" name="Rectangle 13"/>
              <p:cNvSpPr/>
              <p:nvPr/>
            </p:nvSpPr>
            <p:spPr>
              <a:xfrm>
                <a:off x="7535013" y="1081932"/>
                <a:ext cx="4047388" cy="1171731"/>
              </a:xfrm>
              <a:prstGeom prst="rect">
                <a:avLst/>
              </a:prstGeom>
            </p:spPr>
            <p:txBody>
              <a:bodyPr wrap="square">
                <a:spAutoFit/>
              </a:bodyPr>
              <a:lstStyle/>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For objects related to maritime environment such as boats,  swimmers etc.</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Competitive </a:t>
                </a:r>
                <a:r>
                  <a:rPr lang="en-US" sz="1200" err="1">
                    <a:solidFill>
                      <a:schemeClr val="tx1">
                        <a:lumMod val="95000"/>
                        <a:lumOff val="5000"/>
                      </a:schemeClr>
                    </a:solidFill>
                    <a:ea typeface="Lato" panose="020F0502020204030203" pitchFamily="34" charset="0"/>
                    <a:cs typeface="Lato" panose="020F0502020204030203" pitchFamily="34" charset="0"/>
                  </a:rPr>
                  <a:t>mAP</a:t>
                </a:r>
                <a:r>
                  <a:rPr lang="en-US" sz="1200">
                    <a:solidFill>
                      <a:schemeClr val="tx1">
                        <a:lumMod val="95000"/>
                        <a:lumOff val="5000"/>
                      </a:schemeClr>
                    </a:solidFill>
                    <a:ea typeface="Lato" panose="020F0502020204030203" pitchFamily="34" charset="0"/>
                    <a:cs typeface="Lato" panose="020F0502020204030203" pitchFamily="34" charset="0"/>
                  </a:rPr>
                  <a:t> score on predicted bounding boxes </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Using thermal images.</a:t>
                </a:r>
              </a:p>
            </p:txBody>
          </p:sp>
          <p:sp>
            <p:nvSpPr>
              <p:cNvPr id="17" name="Rectangle 16"/>
              <p:cNvSpPr/>
              <p:nvPr/>
            </p:nvSpPr>
            <p:spPr>
              <a:xfrm>
                <a:off x="7535012" y="558114"/>
                <a:ext cx="2349269" cy="523220"/>
              </a:xfrm>
              <a:prstGeom prst="rect">
                <a:avLst/>
              </a:prstGeom>
            </p:spPr>
            <p:txBody>
              <a:bodyPr wrap="square">
                <a:spAutoFit/>
              </a:bodyPr>
              <a:lstStyle/>
              <a:p>
                <a:r>
                  <a:rPr lang="id-ID" sz="1400">
                    <a:solidFill>
                      <a:schemeClr val="tx1">
                        <a:lumMod val="95000"/>
                        <a:lumOff val="5000"/>
                      </a:schemeClr>
                    </a:solidFill>
                    <a:ea typeface="Lato" panose="020F0502020204030203" pitchFamily="34" charset="0"/>
                    <a:cs typeface="Lato" panose="020F0502020204030203" pitchFamily="34" charset="0"/>
                  </a:rPr>
                  <a:t>Functioning Object Detection algorithm</a:t>
                </a:r>
              </a:p>
            </p:txBody>
          </p:sp>
          <p:sp>
            <p:nvSpPr>
              <p:cNvPr id="18" name="Rectangle 17">
                <a:extLst>
                  <a:ext uri="{FF2B5EF4-FFF2-40B4-BE49-F238E27FC236}">
                    <a16:creationId xmlns:a16="http://schemas.microsoft.com/office/drawing/2014/main" id="{587087D8-4401-42D9-9102-80512CE3EFE6}"/>
                  </a:ext>
                </a:extLst>
              </p:cNvPr>
              <p:cNvSpPr/>
              <p:nvPr/>
            </p:nvSpPr>
            <p:spPr>
              <a:xfrm>
                <a:off x="6171503" y="603597"/>
                <a:ext cx="1089204" cy="370698"/>
              </a:xfrm>
              <a:prstGeom prst="rect">
                <a:avLst/>
              </a:prstGeom>
              <a:solidFill>
                <a:srgbClr val="BA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95000"/>
                        <a:lumOff val="5000"/>
                      </a:schemeClr>
                    </a:solidFill>
                    <a:ea typeface="Lato" panose="020F0502020204030203" pitchFamily="34" charset="0"/>
                    <a:cs typeface="Lato" panose="020F0502020204030203" pitchFamily="34" charset="0"/>
                  </a:rPr>
                  <a:t>1</a:t>
                </a:r>
                <a:endParaRPr lang="id-ID" sz="1400">
                  <a:solidFill>
                    <a:schemeClr val="tx1">
                      <a:lumMod val="95000"/>
                      <a:lumOff val="5000"/>
                    </a:schemeClr>
                  </a:solidFill>
                  <a:ea typeface="Lato" panose="020F0502020204030203" pitchFamily="34" charset="0"/>
                  <a:cs typeface="Lato" panose="020F0502020204030203" pitchFamily="34" charset="0"/>
                </a:endParaRPr>
              </a:p>
            </p:txBody>
          </p:sp>
        </p:grpSp>
        <p:pic>
          <p:nvPicPr>
            <p:cNvPr id="3" name="Picture 8" descr="A screenshot of text&#10;&#10;Description generated with high confidence">
              <a:extLst>
                <a:ext uri="{FF2B5EF4-FFF2-40B4-BE49-F238E27FC236}">
                  <a16:creationId xmlns:a16="http://schemas.microsoft.com/office/drawing/2014/main" id="{499E5CF0-7144-4714-AC01-C670FD0F1F2F}"/>
                </a:ext>
              </a:extLst>
            </p:cNvPr>
            <p:cNvPicPr>
              <a:picLocks noChangeAspect="1"/>
            </p:cNvPicPr>
            <p:nvPr/>
          </p:nvPicPr>
          <p:blipFill>
            <a:blip r:embed="rId3"/>
            <a:stretch>
              <a:fillRect/>
            </a:stretch>
          </p:blipFill>
          <p:spPr>
            <a:xfrm>
              <a:off x="9220200" y="1888457"/>
              <a:ext cx="2971800" cy="1233237"/>
            </a:xfrm>
            <a:prstGeom prst="rect">
              <a:avLst/>
            </a:prstGeom>
          </p:spPr>
        </p:pic>
      </p:grpSp>
      <p:grpSp>
        <p:nvGrpSpPr>
          <p:cNvPr id="15" name="Group 14">
            <a:extLst>
              <a:ext uri="{FF2B5EF4-FFF2-40B4-BE49-F238E27FC236}">
                <a16:creationId xmlns:a16="http://schemas.microsoft.com/office/drawing/2014/main" id="{4D965EAC-0234-423E-A9E3-517D29974C57}"/>
              </a:ext>
            </a:extLst>
          </p:cNvPr>
          <p:cNvGrpSpPr/>
          <p:nvPr/>
        </p:nvGrpSpPr>
        <p:grpSpPr>
          <a:xfrm>
            <a:off x="280937" y="2016563"/>
            <a:ext cx="6580384" cy="1425738"/>
            <a:chOff x="680323" y="2163703"/>
            <a:chExt cx="6580384" cy="1425738"/>
          </a:xfrm>
        </p:grpSpPr>
        <p:grpSp>
          <p:nvGrpSpPr>
            <p:cNvPr id="5" name="Group 4">
              <a:extLst>
                <a:ext uri="{FF2B5EF4-FFF2-40B4-BE49-F238E27FC236}">
                  <a16:creationId xmlns:a16="http://schemas.microsoft.com/office/drawing/2014/main" id="{1D9B377F-125C-41E3-8274-BB2732C98ADF}"/>
                </a:ext>
              </a:extLst>
            </p:cNvPr>
            <p:cNvGrpSpPr/>
            <p:nvPr/>
          </p:nvGrpSpPr>
          <p:grpSpPr>
            <a:xfrm>
              <a:off x="2680152" y="2163703"/>
              <a:ext cx="4580555" cy="1425738"/>
              <a:chOff x="2680152" y="2163703"/>
              <a:chExt cx="4580555" cy="1425738"/>
            </a:xfrm>
          </p:grpSpPr>
          <p:sp>
            <p:nvSpPr>
              <p:cNvPr id="13" name="Rectangle 12"/>
              <p:cNvSpPr/>
              <p:nvPr/>
            </p:nvSpPr>
            <p:spPr>
              <a:xfrm>
                <a:off x="2704022" y="2417710"/>
                <a:ext cx="3199682" cy="1171731"/>
              </a:xfrm>
              <a:prstGeom prst="rect">
                <a:avLst/>
              </a:prstGeom>
            </p:spPr>
            <p:txBody>
              <a:bodyPr wrap="square">
                <a:spAutoFit/>
              </a:bodyPr>
              <a:lstStyle/>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Identifying at least 3-classes of pre-defined suspicious activities.</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With competitive </a:t>
                </a:r>
                <a:r>
                  <a:rPr lang="en-US" sz="1200" err="1">
                    <a:solidFill>
                      <a:schemeClr val="tx1">
                        <a:lumMod val="95000"/>
                        <a:lumOff val="5000"/>
                      </a:schemeClr>
                    </a:solidFill>
                    <a:ea typeface="Lato" panose="020F0502020204030203" pitchFamily="34" charset="0"/>
                    <a:cs typeface="Lato" panose="020F0502020204030203" pitchFamily="34" charset="0"/>
                  </a:rPr>
                  <a:t>mAP</a:t>
                </a:r>
                <a:r>
                  <a:rPr lang="en-US" sz="1200">
                    <a:solidFill>
                      <a:schemeClr val="tx1">
                        <a:lumMod val="95000"/>
                        <a:lumOff val="5000"/>
                      </a:schemeClr>
                    </a:solidFill>
                    <a:ea typeface="Lato" panose="020F0502020204030203" pitchFamily="34" charset="0"/>
                    <a:cs typeface="Lato" panose="020F0502020204030203" pitchFamily="34" charset="0"/>
                  </a:rPr>
                  <a:t> score.</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Using thermal image sequences.</a:t>
                </a:r>
              </a:p>
            </p:txBody>
          </p:sp>
          <p:sp>
            <p:nvSpPr>
              <p:cNvPr id="16" name="Rectangle 15"/>
              <p:cNvSpPr/>
              <p:nvPr/>
            </p:nvSpPr>
            <p:spPr>
              <a:xfrm>
                <a:off x="2680152" y="2163703"/>
                <a:ext cx="3199688" cy="307777"/>
              </a:xfrm>
              <a:prstGeom prst="rect">
                <a:avLst/>
              </a:prstGeom>
            </p:spPr>
            <p:txBody>
              <a:bodyPr wrap="square">
                <a:spAutoFit/>
              </a:bodyPr>
              <a:lstStyle/>
              <a:p>
                <a:r>
                  <a:rPr lang="id-ID" sz="1400">
                    <a:solidFill>
                      <a:schemeClr val="tx1">
                        <a:lumMod val="95000"/>
                        <a:lumOff val="5000"/>
                      </a:schemeClr>
                    </a:solidFill>
                    <a:ea typeface="Lato" panose="020F0502020204030203" pitchFamily="34" charset="0"/>
                    <a:cs typeface="Lato" panose="020F0502020204030203" pitchFamily="34" charset="0"/>
                  </a:rPr>
                  <a:t>Functioning Activity Detection algorithm</a:t>
                </a:r>
              </a:p>
            </p:txBody>
          </p:sp>
          <p:sp>
            <p:nvSpPr>
              <p:cNvPr id="27" name="Rectangle 26"/>
              <p:cNvSpPr/>
              <p:nvPr/>
            </p:nvSpPr>
            <p:spPr>
              <a:xfrm>
                <a:off x="6171503" y="2163703"/>
                <a:ext cx="1089204" cy="370698"/>
              </a:xfrm>
              <a:prstGeom prst="rect">
                <a:avLst/>
              </a:prstGeom>
              <a:solidFill>
                <a:srgbClr val="BA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95000"/>
                        <a:lumOff val="5000"/>
                      </a:schemeClr>
                    </a:solidFill>
                    <a:ea typeface="Lato" panose="020F0502020204030203" pitchFamily="34" charset="0"/>
                    <a:cs typeface="Lato" panose="020F0502020204030203" pitchFamily="34" charset="0"/>
                  </a:rPr>
                  <a:t>2</a:t>
                </a:r>
                <a:endParaRPr lang="id-ID" sz="1400">
                  <a:solidFill>
                    <a:schemeClr val="tx1">
                      <a:lumMod val="95000"/>
                      <a:lumOff val="5000"/>
                    </a:schemeClr>
                  </a:solidFill>
                  <a:ea typeface="Lato" panose="020F0502020204030203" pitchFamily="34" charset="0"/>
                  <a:cs typeface="Lato" panose="020F0502020204030203" pitchFamily="34" charset="0"/>
                </a:endParaRPr>
              </a:p>
            </p:txBody>
          </p:sp>
        </p:grpSp>
        <p:pic>
          <p:nvPicPr>
            <p:cNvPr id="9" name="Picture 9" descr="A picture containing bed&#10;&#10;Description generated with very high confidence">
              <a:extLst>
                <a:ext uri="{FF2B5EF4-FFF2-40B4-BE49-F238E27FC236}">
                  <a16:creationId xmlns:a16="http://schemas.microsoft.com/office/drawing/2014/main" id="{5E42760B-7545-44A8-A4B9-CD207F40B695}"/>
                </a:ext>
              </a:extLst>
            </p:cNvPr>
            <p:cNvPicPr>
              <a:picLocks noChangeAspect="1"/>
            </p:cNvPicPr>
            <p:nvPr/>
          </p:nvPicPr>
          <p:blipFill>
            <a:blip r:embed="rId4"/>
            <a:stretch>
              <a:fillRect/>
            </a:stretch>
          </p:blipFill>
          <p:spPr>
            <a:xfrm>
              <a:off x="680323" y="2608861"/>
              <a:ext cx="1999829" cy="787012"/>
            </a:xfrm>
            <a:prstGeom prst="rect">
              <a:avLst/>
            </a:prstGeom>
          </p:spPr>
        </p:pic>
      </p:grpSp>
      <p:grpSp>
        <p:nvGrpSpPr>
          <p:cNvPr id="22" name="Group 21">
            <a:extLst>
              <a:ext uri="{FF2B5EF4-FFF2-40B4-BE49-F238E27FC236}">
                <a16:creationId xmlns:a16="http://schemas.microsoft.com/office/drawing/2014/main" id="{E9C756CA-E306-41FD-93F0-4B99723D3068}"/>
              </a:ext>
            </a:extLst>
          </p:cNvPr>
          <p:cNvGrpSpPr/>
          <p:nvPr/>
        </p:nvGrpSpPr>
        <p:grpSpPr>
          <a:xfrm>
            <a:off x="5772117" y="3218422"/>
            <a:ext cx="5963348" cy="2541091"/>
            <a:chOff x="6171503" y="3365562"/>
            <a:chExt cx="5963348" cy="2541091"/>
          </a:xfrm>
        </p:grpSpPr>
        <p:grpSp>
          <p:nvGrpSpPr>
            <p:cNvPr id="6" name="Group 5">
              <a:extLst>
                <a:ext uri="{FF2B5EF4-FFF2-40B4-BE49-F238E27FC236}">
                  <a16:creationId xmlns:a16="http://schemas.microsoft.com/office/drawing/2014/main" id="{697489A0-CC9A-4211-A623-2ED8857FEED8}"/>
                </a:ext>
              </a:extLst>
            </p:cNvPr>
            <p:cNvGrpSpPr/>
            <p:nvPr/>
          </p:nvGrpSpPr>
          <p:grpSpPr>
            <a:xfrm>
              <a:off x="6171503" y="3365562"/>
              <a:ext cx="5410888" cy="1712433"/>
              <a:chOff x="6171503" y="3365562"/>
              <a:chExt cx="5410888" cy="1712433"/>
            </a:xfrm>
          </p:grpSpPr>
          <p:sp>
            <p:nvSpPr>
              <p:cNvPr id="25" name="Rectangle 24"/>
              <p:cNvSpPr/>
              <p:nvPr/>
            </p:nvSpPr>
            <p:spPr>
              <a:xfrm>
                <a:off x="7535012" y="3629265"/>
                <a:ext cx="4047379" cy="1448730"/>
              </a:xfrm>
              <a:prstGeom prst="rect">
                <a:avLst/>
              </a:prstGeom>
            </p:spPr>
            <p:txBody>
              <a:bodyPr wrap="square">
                <a:spAutoFit/>
              </a:bodyPr>
              <a:lstStyle/>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Capable of use for object detection and activity detection in maritime environment.</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Either a locally obtained thermal dataset or already published maritime thermal dataset.</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Publication in a well-known forum.</a:t>
                </a:r>
              </a:p>
            </p:txBody>
          </p:sp>
          <p:sp>
            <p:nvSpPr>
              <p:cNvPr id="26" name="Rectangle 25"/>
              <p:cNvSpPr/>
              <p:nvPr/>
            </p:nvSpPr>
            <p:spPr>
              <a:xfrm>
                <a:off x="7542354" y="3365562"/>
                <a:ext cx="2349269" cy="307777"/>
              </a:xfrm>
              <a:prstGeom prst="rect">
                <a:avLst/>
              </a:prstGeom>
            </p:spPr>
            <p:txBody>
              <a:bodyPr wrap="square">
                <a:spAutoFit/>
              </a:bodyPr>
              <a:lstStyle/>
              <a:p>
                <a:r>
                  <a:rPr lang="id-ID" sz="1400">
                    <a:solidFill>
                      <a:schemeClr val="tx1">
                        <a:lumMod val="95000"/>
                        <a:lumOff val="5000"/>
                      </a:schemeClr>
                    </a:solidFill>
                    <a:ea typeface="Lato" panose="020F0502020204030203" pitchFamily="34" charset="0"/>
                    <a:cs typeface="Lato" panose="020F0502020204030203" pitchFamily="34" charset="0"/>
                  </a:rPr>
                  <a:t>Annotated maritime dataset</a:t>
                </a:r>
              </a:p>
            </p:txBody>
          </p:sp>
          <p:sp>
            <p:nvSpPr>
              <p:cNvPr id="35" name="Rectangle 34"/>
              <p:cNvSpPr/>
              <p:nvPr/>
            </p:nvSpPr>
            <p:spPr>
              <a:xfrm>
                <a:off x="6171503" y="3377006"/>
                <a:ext cx="1089204" cy="370698"/>
              </a:xfrm>
              <a:prstGeom prst="rect">
                <a:avLst/>
              </a:prstGeom>
              <a:solidFill>
                <a:srgbClr val="BA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95000"/>
                        <a:lumOff val="5000"/>
                      </a:schemeClr>
                    </a:solidFill>
                    <a:ea typeface="Lato" panose="020F0502020204030203" pitchFamily="34" charset="0"/>
                    <a:cs typeface="Lato" panose="020F0502020204030203" pitchFamily="34" charset="0"/>
                  </a:rPr>
                  <a:t>3</a:t>
                </a:r>
                <a:endParaRPr lang="id-ID" sz="1400">
                  <a:solidFill>
                    <a:schemeClr val="tx1">
                      <a:lumMod val="95000"/>
                      <a:lumOff val="5000"/>
                    </a:schemeClr>
                  </a:solidFill>
                  <a:ea typeface="Lato" panose="020F0502020204030203" pitchFamily="34" charset="0"/>
                  <a:cs typeface="Lato" panose="020F0502020204030203" pitchFamily="34" charset="0"/>
                </a:endParaRPr>
              </a:p>
            </p:txBody>
          </p:sp>
        </p:grpSp>
        <p:pic>
          <p:nvPicPr>
            <p:cNvPr id="11" name="Picture 11" descr="A picture containing photo, water, showing, different&#10;&#10;Description generated with very high confidence">
              <a:extLst>
                <a:ext uri="{FF2B5EF4-FFF2-40B4-BE49-F238E27FC236}">
                  <a16:creationId xmlns:a16="http://schemas.microsoft.com/office/drawing/2014/main" id="{C597EF78-5F99-4FFD-A9A2-B5E6B156677A}"/>
                </a:ext>
              </a:extLst>
            </p:cNvPr>
            <p:cNvPicPr>
              <a:picLocks noChangeAspect="1"/>
            </p:cNvPicPr>
            <p:nvPr/>
          </p:nvPicPr>
          <p:blipFill rotWithShape="1">
            <a:blip r:embed="rId5"/>
            <a:srcRect r="33333" b="34246"/>
            <a:stretch/>
          </p:blipFill>
          <p:spPr>
            <a:xfrm>
              <a:off x="10115550" y="4486799"/>
              <a:ext cx="2019301" cy="1419854"/>
            </a:xfrm>
            <a:prstGeom prst="rect">
              <a:avLst/>
            </a:prstGeom>
          </p:spPr>
        </p:pic>
      </p:grpSp>
      <p:grpSp>
        <p:nvGrpSpPr>
          <p:cNvPr id="37" name="Group 36">
            <a:extLst>
              <a:ext uri="{FF2B5EF4-FFF2-40B4-BE49-F238E27FC236}">
                <a16:creationId xmlns:a16="http://schemas.microsoft.com/office/drawing/2014/main" id="{A237B76A-F35B-4E8E-96C0-87D0C358B78F}"/>
              </a:ext>
            </a:extLst>
          </p:cNvPr>
          <p:cNvGrpSpPr/>
          <p:nvPr/>
        </p:nvGrpSpPr>
        <p:grpSpPr>
          <a:xfrm>
            <a:off x="1213328" y="4537684"/>
            <a:ext cx="5658292" cy="1464882"/>
            <a:chOff x="1612714" y="4684824"/>
            <a:chExt cx="5658292" cy="1464882"/>
          </a:xfrm>
        </p:grpSpPr>
        <p:grpSp>
          <p:nvGrpSpPr>
            <p:cNvPr id="7" name="Group 6">
              <a:extLst>
                <a:ext uri="{FF2B5EF4-FFF2-40B4-BE49-F238E27FC236}">
                  <a16:creationId xmlns:a16="http://schemas.microsoft.com/office/drawing/2014/main" id="{68375FBA-39AF-4A0A-A2F9-6ABC73009974}"/>
                </a:ext>
              </a:extLst>
            </p:cNvPr>
            <p:cNvGrpSpPr/>
            <p:nvPr/>
          </p:nvGrpSpPr>
          <p:grpSpPr>
            <a:xfrm>
              <a:off x="2690451" y="4902025"/>
              <a:ext cx="4580555" cy="824107"/>
              <a:chOff x="2704828" y="4707325"/>
              <a:chExt cx="4580555" cy="824107"/>
            </a:xfrm>
          </p:grpSpPr>
          <p:sp>
            <p:nvSpPr>
              <p:cNvPr id="19" name="Rectangle 18">
                <a:extLst>
                  <a:ext uri="{FF2B5EF4-FFF2-40B4-BE49-F238E27FC236}">
                    <a16:creationId xmlns:a16="http://schemas.microsoft.com/office/drawing/2014/main" id="{D34D6CE4-A413-47BA-B456-89290F354C8C}"/>
                  </a:ext>
                </a:extLst>
              </p:cNvPr>
              <p:cNvSpPr/>
              <p:nvPr/>
            </p:nvSpPr>
            <p:spPr>
              <a:xfrm>
                <a:off x="2704828" y="4913699"/>
                <a:ext cx="3199681" cy="617733"/>
              </a:xfrm>
              <a:prstGeom prst="rect">
                <a:avLst/>
              </a:prstGeom>
            </p:spPr>
            <p:txBody>
              <a:bodyPr wrap="square">
                <a:spAutoFit/>
              </a:bodyPr>
              <a:lstStyle/>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Stabilization.</a:t>
                </a:r>
              </a:p>
              <a:p>
                <a:pPr marL="171450" indent="-171450">
                  <a:lnSpc>
                    <a:spcPct val="150000"/>
                  </a:lnSpc>
                  <a:buFont typeface="Arial" panose="020B0604020202020204" pitchFamily="34" charset="0"/>
                  <a:buChar char="•"/>
                </a:pPr>
                <a:r>
                  <a:rPr lang="en-US" sz="1200">
                    <a:solidFill>
                      <a:schemeClr val="tx1">
                        <a:lumMod val="95000"/>
                        <a:lumOff val="5000"/>
                      </a:schemeClr>
                    </a:solidFill>
                    <a:ea typeface="Lato" panose="020F0502020204030203" pitchFamily="34" charset="0"/>
                    <a:cs typeface="Lato" panose="020F0502020204030203" pitchFamily="34" charset="0"/>
                  </a:rPr>
                  <a:t>Active control for object tracking</a:t>
                </a:r>
              </a:p>
            </p:txBody>
          </p:sp>
          <p:sp>
            <p:nvSpPr>
              <p:cNvPr id="20" name="Rectangle 19">
                <a:extLst>
                  <a:ext uri="{FF2B5EF4-FFF2-40B4-BE49-F238E27FC236}">
                    <a16:creationId xmlns:a16="http://schemas.microsoft.com/office/drawing/2014/main" id="{4D0D2F09-EA78-4C3C-BC72-28630EFD3A12}"/>
                  </a:ext>
                </a:extLst>
              </p:cNvPr>
              <p:cNvSpPr/>
              <p:nvPr/>
            </p:nvSpPr>
            <p:spPr>
              <a:xfrm>
                <a:off x="2704828" y="4707325"/>
                <a:ext cx="3199688" cy="307777"/>
              </a:xfrm>
              <a:prstGeom prst="rect">
                <a:avLst/>
              </a:prstGeom>
            </p:spPr>
            <p:txBody>
              <a:bodyPr wrap="square">
                <a:spAutoFit/>
              </a:bodyPr>
              <a:lstStyle/>
              <a:p>
                <a:r>
                  <a:rPr lang="id-ID" sz="1400">
                    <a:solidFill>
                      <a:schemeClr val="tx1">
                        <a:lumMod val="95000"/>
                        <a:lumOff val="5000"/>
                      </a:schemeClr>
                    </a:solidFill>
                    <a:ea typeface="Lato" panose="020F0502020204030203" pitchFamily="34" charset="0"/>
                    <a:cs typeface="Lato" panose="020F0502020204030203" pitchFamily="34" charset="0"/>
                  </a:rPr>
                  <a:t>Camera mounting platform with</a:t>
                </a:r>
              </a:p>
            </p:txBody>
          </p:sp>
          <p:sp>
            <p:nvSpPr>
              <p:cNvPr id="21" name="Rectangle 20">
                <a:extLst>
                  <a:ext uri="{FF2B5EF4-FFF2-40B4-BE49-F238E27FC236}">
                    <a16:creationId xmlns:a16="http://schemas.microsoft.com/office/drawing/2014/main" id="{05440474-1424-4022-816B-569E1E7C2D06}"/>
                  </a:ext>
                </a:extLst>
              </p:cNvPr>
              <p:cNvSpPr/>
              <p:nvPr/>
            </p:nvSpPr>
            <p:spPr>
              <a:xfrm>
                <a:off x="6196179" y="4707325"/>
                <a:ext cx="1089204" cy="370698"/>
              </a:xfrm>
              <a:prstGeom prst="rect">
                <a:avLst/>
              </a:prstGeom>
              <a:solidFill>
                <a:srgbClr val="BA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95000"/>
                        <a:lumOff val="5000"/>
                      </a:schemeClr>
                    </a:solidFill>
                    <a:ea typeface="Lato" panose="020F0502020204030203" pitchFamily="34" charset="0"/>
                    <a:cs typeface="Lato" panose="020F0502020204030203" pitchFamily="34" charset="0"/>
                  </a:rPr>
                  <a:t>4</a:t>
                </a:r>
                <a:endParaRPr lang="id-ID" sz="1400">
                  <a:solidFill>
                    <a:schemeClr val="tx1">
                      <a:lumMod val="95000"/>
                      <a:lumOff val="5000"/>
                    </a:schemeClr>
                  </a:solidFill>
                  <a:ea typeface="Lato" panose="020F0502020204030203" pitchFamily="34" charset="0"/>
                  <a:cs typeface="Lato" panose="020F0502020204030203" pitchFamily="34" charset="0"/>
                </a:endParaRPr>
              </a:p>
            </p:txBody>
          </p:sp>
        </p:grpSp>
        <p:pic>
          <p:nvPicPr>
            <p:cNvPr id="29" name="Picture 28" descr="A picture containing white, water, standing, man&#10;&#10;Description automatically generated">
              <a:extLst>
                <a:ext uri="{FF2B5EF4-FFF2-40B4-BE49-F238E27FC236}">
                  <a16:creationId xmlns:a16="http://schemas.microsoft.com/office/drawing/2014/main" id="{6B888938-52E2-4188-8EB6-A815B9F3D31F}"/>
                </a:ext>
              </a:extLst>
            </p:cNvPr>
            <p:cNvPicPr>
              <a:picLocks noChangeAspect="1"/>
            </p:cNvPicPr>
            <p:nvPr/>
          </p:nvPicPr>
          <p:blipFill rotWithShape="1">
            <a:blip r:embed="rId6">
              <a:extLst>
                <a:ext uri="{28A0092B-C50C-407E-A947-70E740481C1C}">
                  <a14:useLocalDpi xmlns:a14="http://schemas.microsoft.com/office/drawing/2010/main" val="0"/>
                </a:ext>
              </a:extLst>
            </a:blip>
            <a:srcRect l="36894" r="37818"/>
            <a:stretch/>
          </p:blipFill>
          <p:spPr>
            <a:xfrm>
              <a:off x="1612714" y="4684824"/>
              <a:ext cx="748158" cy="1464882"/>
            </a:xfrm>
            <a:prstGeom prst="rect">
              <a:avLst/>
            </a:prstGeom>
          </p:spPr>
        </p:pic>
      </p:grpSp>
    </p:spTree>
    <p:extLst>
      <p:ext uri="{BB962C8B-B14F-4D97-AF65-F5344CB8AC3E}">
        <p14:creationId xmlns:p14="http://schemas.microsoft.com/office/powerpoint/2010/main" val="417799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1852" b="41010"/>
          <a:stretch/>
        </p:blipFill>
        <p:spPr>
          <a:xfrm>
            <a:off x="0" y="0"/>
            <a:ext cx="12192000" cy="2546950"/>
          </a:xfrm>
        </p:spPr>
      </p:pic>
      <p:sp>
        <p:nvSpPr>
          <p:cNvPr id="16" name="Oval Callout 15"/>
          <p:cNvSpPr/>
          <p:nvPr/>
        </p:nvSpPr>
        <p:spPr>
          <a:xfrm rot="19800000">
            <a:off x="-2728651" y="-771983"/>
            <a:ext cx="7051971" cy="6021225"/>
          </a:xfrm>
          <a:prstGeom prst="wedgeEllipseCallout">
            <a:avLst/>
          </a:prstGeom>
          <a:solidFill>
            <a:schemeClr val="bg1">
              <a:lumMod val="9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3" y="0"/>
            <a:ext cx="12192000" cy="254695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hape 4600"/>
          <p:cNvSpPr/>
          <p:nvPr/>
        </p:nvSpPr>
        <p:spPr>
          <a:xfrm>
            <a:off x="10117822" y="3386437"/>
            <a:ext cx="429511" cy="432107"/>
          </a:xfrm>
          <a:custGeom>
            <a:avLst/>
            <a:gdLst/>
            <a:ahLst/>
            <a:cxnLst/>
            <a:rect l="0" t="0" r="0" b="0"/>
            <a:pathLst>
              <a:path w="120000" h="120000" extrusionOk="0">
                <a:moveTo>
                  <a:pt x="5678" y="44598"/>
                </a:moveTo>
                <a:lnTo>
                  <a:pt x="5678" y="44598"/>
                </a:lnTo>
                <a:cubicBezTo>
                  <a:pt x="41829" y="44598"/>
                  <a:pt x="41829" y="44598"/>
                  <a:pt x="41829" y="44598"/>
                </a:cubicBezTo>
                <a:cubicBezTo>
                  <a:pt x="44668" y="44598"/>
                  <a:pt x="44668" y="44598"/>
                  <a:pt x="44668" y="41763"/>
                </a:cubicBezTo>
                <a:cubicBezTo>
                  <a:pt x="44668" y="39118"/>
                  <a:pt x="44668" y="39118"/>
                  <a:pt x="41829" y="39118"/>
                </a:cubicBezTo>
                <a:cubicBezTo>
                  <a:pt x="14006" y="39118"/>
                  <a:pt x="14006" y="39118"/>
                  <a:pt x="14006" y="39118"/>
                </a:cubicBezTo>
                <a:cubicBezTo>
                  <a:pt x="22334" y="19653"/>
                  <a:pt x="39179" y="8503"/>
                  <a:pt x="61324" y="8503"/>
                </a:cubicBezTo>
                <a:cubicBezTo>
                  <a:pt x="86498" y="8503"/>
                  <a:pt x="108643" y="27968"/>
                  <a:pt x="111482" y="52913"/>
                </a:cubicBezTo>
                <a:cubicBezTo>
                  <a:pt x="119810" y="52913"/>
                  <a:pt x="119810" y="52913"/>
                  <a:pt x="119810" y="52913"/>
                </a:cubicBezTo>
                <a:cubicBezTo>
                  <a:pt x="117160" y="22299"/>
                  <a:pt x="91987" y="0"/>
                  <a:pt x="61324" y="0"/>
                </a:cubicBezTo>
                <a:cubicBezTo>
                  <a:pt x="39179" y="0"/>
                  <a:pt x="19495" y="13984"/>
                  <a:pt x="8328" y="30614"/>
                </a:cubicBezTo>
                <a:cubicBezTo>
                  <a:pt x="8328" y="5669"/>
                  <a:pt x="8328" y="5669"/>
                  <a:pt x="8328" y="5669"/>
                </a:cubicBezTo>
                <a:cubicBezTo>
                  <a:pt x="8328" y="2834"/>
                  <a:pt x="5678" y="0"/>
                  <a:pt x="5678" y="0"/>
                </a:cubicBezTo>
                <a:cubicBezTo>
                  <a:pt x="2839" y="0"/>
                  <a:pt x="0" y="2834"/>
                  <a:pt x="0" y="5669"/>
                </a:cubicBezTo>
                <a:cubicBezTo>
                  <a:pt x="0" y="41763"/>
                  <a:pt x="0" y="41763"/>
                  <a:pt x="0" y="41763"/>
                </a:cubicBezTo>
                <a:cubicBezTo>
                  <a:pt x="0" y="44598"/>
                  <a:pt x="5678" y="44598"/>
                  <a:pt x="5678" y="44598"/>
                </a:cubicBezTo>
                <a:close/>
                <a:moveTo>
                  <a:pt x="117160" y="75212"/>
                </a:moveTo>
                <a:lnTo>
                  <a:pt x="117160" y="75212"/>
                </a:lnTo>
                <a:cubicBezTo>
                  <a:pt x="77981" y="75212"/>
                  <a:pt x="77981" y="75212"/>
                  <a:pt x="77981" y="75212"/>
                </a:cubicBezTo>
                <a:lnTo>
                  <a:pt x="75331" y="78047"/>
                </a:lnTo>
                <a:cubicBezTo>
                  <a:pt x="75331" y="80881"/>
                  <a:pt x="77981" y="83527"/>
                  <a:pt x="77981" y="83527"/>
                </a:cubicBezTo>
                <a:cubicBezTo>
                  <a:pt x="108643" y="83527"/>
                  <a:pt x="108643" y="83527"/>
                  <a:pt x="108643" y="83527"/>
                </a:cubicBezTo>
                <a:cubicBezTo>
                  <a:pt x="100315" y="100157"/>
                  <a:pt x="80820" y="111307"/>
                  <a:pt x="61324" y="111307"/>
                </a:cubicBezTo>
                <a:cubicBezTo>
                  <a:pt x="33501" y="111307"/>
                  <a:pt x="14006" y="92031"/>
                  <a:pt x="8328" y="66897"/>
                </a:cubicBezTo>
                <a:cubicBezTo>
                  <a:pt x="2839" y="66897"/>
                  <a:pt x="2839" y="66897"/>
                  <a:pt x="2839" y="66897"/>
                </a:cubicBezTo>
                <a:cubicBezTo>
                  <a:pt x="5678" y="97511"/>
                  <a:pt x="30662" y="119811"/>
                  <a:pt x="61324" y="119811"/>
                </a:cubicBezTo>
                <a:cubicBezTo>
                  <a:pt x="83659" y="119811"/>
                  <a:pt x="103154" y="108661"/>
                  <a:pt x="111482" y="89196"/>
                </a:cubicBezTo>
                <a:cubicBezTo>
                  <a:pt x="111482" y="116976"/>
                  <a:pt x="111482" y="116976"/>
                  <a:pt x="111482" y="116976"/>
                </a:cubicBezTo>
                <a:cubicBezTo>
                  <a:pt x="111482" y="116976"/>
                  <a:pt x="114321" y="119811"/>
                  <a:pt x="117160" y="119811"/>
                </a:cubicBezTo>
                <a:lnTo>
                  <a:pt x="119810" y="116976"/>
                </a:lnTo>
                <a:cubicBezTo>
                  <a:pt x="119810" y="78047"/>
                  <a:pt x="119810" y="78047"/>
                  <a:pt x="119810" y="78047"/>
                </a:cubicBezTo>
                <a:cubicBezTo>
                  <a:pt x="119810" y="75212"/>
                  <a:pt x="117160" y="75212"/>
                  <a:pt x="117160" y="75212"/>
                </a:cubicBezTo>
                <a:close/>
              </a:path>
            </a:pathLst>
          </a:custGeom>
          <a:solidFill>
            <a:srgbClr val="111111"/>
          </a:solidFill>
          <a:ln>
            <a:noFill/>
          </a:ln>
        </p:spPr>
        <p:txBody>
          <a:bodyPr lIns="45713" tIns="22850" rIns="45713" bIns="22850" anchor="ctr" anchorCtr="0">
            <a:noAutofit/>
          </a:bodyPr>
          <a:lstStyle/>
          <a:p>
            <a:endParaRPr>
              <a:solidFill>
                <a:schemeClr val="dk1"/>
              </a:solidFill>
              <a:ea typeface="Roboto"/>
              <a:cs typeface="Roboto"/>
              <a:sym typeface="Roboto"/>
            </a:endParaRPr>
          </a:p>
        </p:txBody>
      </p:sp>
      <p:sp>
        <p:nvSpPr>
          <p:cNvPr id="6" name="Shape 4676"/>
          <p:cNvSpPr/>
          <p:nvPr/>
        </p:nvSpPr>
        <p:spPr>
          <a:xfrm>
            <a:off x="7334520" y="3432378"/>
            <a:ext cx="417099" cy="340224"/>
          </a:xfrm>
          <a:custGeom>
            <a:avLst/>
            <a:gdLst/>
            <a:ahLst/>
            <a:cxnLst/>
            <a:rect l="0" t="0" r="0" b="0"/>
            <a:pathLst>
              <a:path w="120000" h="120000" extrusionOk="0">
                <a:moveTo>
                  <a:pt x="116898" y="28023"/>
                </a:moveTo>
                <a:lnTo>
                  <a:pt x="116898" y="28023"/>
                </a:lnTo>
                <a:cubicBezTo>
                  <a:pt x="91308" y="28023"/>
                  <a:pt x="91308" y="28023"/>
                  <a:pt x="91308" y="28023"/>
                </a:cubicBezTo>
                <a:cubicBezTo>
                  <a:pt x="99838" y="6946"/>
                  <a:pt x="99838" y="6946"/>
                  <a:pt x="99838" y="6946"/>
                </a:cubicBezTo>
                <a:cubicBezTo>
                  <a:pt x="108368" y="6946"/>
                  <a:pt x="108368" y="6946"/>
                  <a:pt x="108368" y="6946"/>
                </a:cubicBezTo>
                <a:cubicBezTo>
                  <a:pt x="111276" y="6946"/>
                  <a:pt x="114184" y="6946"/>
                  <a:pt x="114184" y="3353"/>
                </a:cubicBezTo>
                <a:cubicBezTo>
                  <a:pt x="114184" y="0"/>
                  <a:pt x="111276" y="0"/>
                  <a:pt x="108368" y="0"/>
                </a:cubicBezTo>
                <a:cubicBezTo>
                  <a:pt x="94216" y="0"/>
                  <a:pt x="94216" y="0"/>
                  <a:pt x="94216" y="0"/>
                </a:cubicBezTo>
                <a:cubicBezTo>
                  <a:pt x="82778" y="28023"/>
                  <a:pt x="82778" y="28023"/>
                  <a:pt x="82778" y="28023"/>
                </a:cubicBezTo>
                <a:cubicBezTo>
                  <a:pt x="37027" y="28023"/>
                  <a:pt x="37027" y="28023"/>
                  <a:pt x="37027" y="28023"/>
                </a:cubicBezTo>
                <a:cubicBezTo>
                  <a:pt x="25589" y="0"/>
                  <a:pt x="25589" y="0"/>
                  <a:pt x="25589" y="0"/>
                </a:cubicBezTo>
                <a:cubicBezTo>
                  <a:pt x="11437" y="0"/>
                  <a:pt x="11437" y="0"/>
                  <a:pt x="11437" y="0"/>
                </a:cubicBezTo>
                <a:cubicBezTo>
                  <a:pt x="8529" y="0"/>
                  <a:pt x="5621" y="0"/>
                  <a:pt x="5621" y="3353"/>
                </a:cubicBezTo>
                <a:cubicBezTo>
                  <a:pt x="5621" y="6946"/>
                  <a:pt x="8529" y="6946"/>
                  <a:pt x="11437" y="6946"/>
                </a:cubicBezTo>
                <a:cubicBezTo>
                  <a:pt x="19967" y="6946"/>
                  <a:pt x="19967" y="6946"/>
                  <a:pt x="19967" y="6946"/>
                </a:cubicBezTo>
                <a:cubicBezTo>
                  <a:pt x="28497" y="28023"/>
                  <a:pt x="28497" y="28023"/>
                  <a:pt x="28497" y="28023"/>
                </a:cubicBezTo>
                <a:cubicBezTo>
                  <a:pt x="2907" y="28023"/>
                  <a:pt x="2907" y="28023"/>
                  <a:pt x="2907" y="28023"/>
                </a:cubicBezTo>
                <a:cubicBezTo>
                  <a:pt x="0" y="28023"/>
                  <a:pt x="0" y="28023"/>
                  <a:pt x="0" y="31616"/>
                </a:cubicBezTo>
                <a:cubicBezTo>
                  <a:pt x="0" y="35209"/>
                  <a:pt x="0" y="35209"/>
                  <a:pt x="2907" y="35209"/>
                </a:cubicBezTo>
                <a:cubicBezTo>
                  <a:pt x="5621" y="35209"/>
                  <a:pt x="5621" y="35209"/>
                  <a:pt x="5621" y="35209"/>
                </a:cubicBezTo>
                <a:cubicBezTo>
                  <a:pt x="11437" y="102035"/>
                  <a:pt x="11437" y="102035"/>
                  <a:pt x="11437" y="102035"/>
                </a:cubicBezTo>
                <a:cubicBezTo>
                  <a:pt x="11437" y="112814"/>
                  <a:pt x="17059" y="119760"/>
                  <a:pt x="25589" y="119760"/>
                </a:cubicBezTo>
                <a:cubicBezTo>
                  <a:pt x="91308" y="119760"/>
                  <a:pt x="91308" y="119760"/>
                  <a:pt x="91308" y="119760"/>
                </a:cubicBezTo>
                <a:cubicBezTo>
                  <a:pt x="99838" y="119760"/>
                  <a:pt x="105654" y="112814"/>
                  <a:pt x="105654" y="102035"/>
                </a:cubicBezTo>
                <a:cubicBezTo>
                  <a:pt x="114184" y="35209"/>
                  <a:pt x="114184" y="35209"/>
                  <a:pt x="114184" y="35209"/>
                </a:cubicBezTo>
                <a:cubicBezTo>
                  <a:pt x="116898" y="35209"/>
                  <a:pt x="116898" y="35209"/>
                  <a:pt x="116898" y="35209"/>
                </a:cubicBezTo>
                <a:cubicBezTo>
                  <a:pt x="119806" y="35209"/>
                  <a:pt x="119806" y="35209"/>
                  <a:pt x="119806" y="31616"/>
                </a:cubicBezTo>
                <a:cubicBezTo>
                  <a:pt x="119806" y="28023"/>
                  <a:pt x="119806" y="28023"/>
                  <a:pt x="116898" y="28023"/>
                </a:cubicBezTo>
                <a:close/>
                <a:moveTo>
                  <a:pt x="37027" y="112814"/>
                </a:moveTo>
                <a:lnTo>
                  <a:pt x="37027" y="112814"/>
                </a:lnTo>
                <a:cubicBezTo>
                  <a:pt x="25589" y="112814"/>
                  <a:pt x="25589" y="112814"/>
                  <a:pt x="25589" y="112814"/>
                </a:cubicBezTo>
                <a:cubicBezTo>
                  <a:pt x="22875" y="112814"/>
                  <a:pt x="17059" y="105628"/>
                  <a:pt x="17059" y="102035"/>
                </a:cubicBezTo>
                <a:cubicBezTo>
                  <a:pt x="17059" y="91497"/>
                  <a:pt x="17059" y="91497"/>
                  <a:pt x="17059" y="91497"/>
                </a:cubicBezTo>
                <a:cubicBezTo>
                  <a:pt x="37027" y="91497"/>
                  <a:pt x="37027" y="91497"/>
                  <a:pt x="37027" y="91497"/>
                </a:cubicBezTo>
                <a:lnTo>
                  <a:pt x="37027" y="112814"/>
                </a:lnTo>
                <a:close/>
                <a:moveTo>
                  <a:pt x="37027" y="84550"/>
                </a:moveTo>
                <a:lnTo>
                  <a:pt x="37027" y="84550"/>
                </a:lnTo>
                <a:cubicBezTo>
                  <a:pt x="17059" y="84550"/>
                  <a:pt x="17059" y="84550"/>
                  <a:pt x="17059" y="84550"/>
                </a:cubicBezTo>
                <a:cubicBezTo>
                  <a:pt x="17059" y="63233"/>
                  <a:pt x="17059" y="63233"/>
                  <a:pt x="17059" y="63233"/>
                </a:cubicBezTo>
                <a:cubicBezTo>
                  <a:pt x="37027" y="63233"/>
                  <a:pt x="37027" y="63233"/>
                  <a:pt x="37027" y="63233"/>
                </a:cubicBezTo>
                <a:lnTo>
                  <a:pt x="37027" y="84550"/>
                </a:lnTo>
                <a:close/>
                <a:moveTo>
                  <a:pt x="37027" y="56287"/>
                </a:moveTo>
                <a:lnTo>
                  <a:pt x="37027" y="56287"/>
                </a:lnTo>
                <a:cubicBezTo>
                  <a:pt x="14151" y="56287"/>
                  <a:pt x="14151" y="56287"/>
                  <a:pt x="14151" y="56287"/>
                </a:cubicBezTo>
                <a:cubicBezTo>
                  <a:pt x="14151" y="35209"/>
                  <a:pt x="14151" y="35209"/>
                  <a:pt x="14151" y="35209"/>
                </a:cubicBezTo>
                <a:cubicBezTo>
                  <a:pt x="37027" y="35209"/>
                  <a:pt x="37027" y="35209"/>
                  <a:pt x="37027" y="35209"/>
                </a:cubicBezTo>
                <a:lnTo>
                  <a:pt x="37027" y="56287"/>
                </a:lnTo>
                <a:close/>
                <a:moveTo>
                  <a:pt x="74248" y="112814"/>
                </a:moveTo>
                <a:lnTo>
                  <a:pt x="74248" y="112814"/>
                </a:lnTo>
                <a:cubicBezTo>
                  <a:pt x="45751" y="112814"/>
                  <a:pt x="45751" y="112814"/>
                  <a:pt x="45751" y="112814"/>
                </a:cubicBezTo>
                <a:cubicBezTo>
                  <a:pt x="45751" y="91497"/>
                  <a:pt x="45751" y="91497"/>
                  <a:pt x="45751" y="91497"/>
                </a:cubicBezTo>
                <a:cubicBezTo>
                  <a:pt x="74248" y="91497"/>
                  <a:pt x="74248" y="91497"/>
                  <a:pt x="74248" y="91497"/>
                </a:cubicBezTo>
                <a:lnTo>
                  <a:pt x="74248" y="112814"/>
                </a:lnTo>
                <a:close/>
                <a:moveTo>
                  <a:pt x="74248" y="84550"/>
                </a:moveTo>
                <a:lnTo>
                  <a:pt x="74248" y="84550"/>
                </a:lnTo>
                <a:cubicBezTo>
                  <a:pt x="45751" y="84550"/>
                  <a:pt x="45751" y="84550"/>
                  <a:pt x="45751" y="84550"/>
                </a:cubicBezTo>
                <a:cubicBezTo>
                  <a:pt x="45751" y="63233"/>
                  <a:pt x="45751" y="63233"/>
                  <a:pt x="45751" y="63233"/>
                </a:cubicBezTo>
                <a:cubicBezTo>
                  <a:pt x="74248" y="63233"/>
                  <a:pt x="74248" y="63233"/>
                  <a:pt x="74248" y="63233"/>
                </a:cubicBezTo>
                <a:lnTo>
                  <a:pt x="74248" y="84550"/>
                </a:lnTo>
                <a:close/>
                <a:moveTo>
                  <a:pt x="74248" y="56287"/>
                </a:moveTo>
                <a:lnTo>
                  <a:pt x="74248" y="56287"/>
                </a:lnTo>
                <a:cubicBezTo>
                  <a:pt x="45751" y="56287"/>
                  <a:pt x="45751" y="56287"/>
                  <a:pt x="45751" y="56287"/>
                </a:cubicBezTo>
                <a:cubicBezTo>
                  <a:pt x="45751" y="35209"/>
                  <a:pt x="45751" y="35209"/>
                  <a:pt x="45751" y="35209"/>
                </a:cubicBezTo>
                <a:cubicBezTo>
                  <a:pt x="74248" y="35209"/>
                  <a:pt x="74248" y="35209"/>
                  <a:pt x="74248" y="35209"/>
                </a:cubicBezTo>
                <a:lnTo>
                  <a:pt x="74248" y="56287"/>
                </a:lnTo>
                <a:close/>
                <a:moveTo>
                  <a:pt x="96930" y="102035"/>
                </a:moveTo>
                <a:lnTo>
                  <a:pt x="96930" y="102035"/>
                </a:lnTo>
                <a:cubicBezTo>
                  <a:pt x="96930" y="105628"/>
                  <a:pt x="94216" y="112814"/>
                  <a:pt x="91308" y="112814"/>
                </a:cubicBezTo>
                <a:cubicBezTo>
                  <a:pt x="82778" y="112814"/>
                  <a:pt x="82778" y="112814"/>
                  <a:pt x="82778" y="112814"/>
                </a:cubicBezTo>
                <a:cubicBezTo>
                  <a:pt x="82778" y="91497"/>
                  <a:pt x="82778" y="91497"/>
                  <a:pt x="82778" y="91497"/>
                </a:cubicBezTo>
                <a:cubicBezTo>
                  <a:pt x="99838" y="91497"/>
                  <a:pt x="99838" y="91497"/>
                  <a:pt x="99838" y="91497"/>
                </a:cubicBezTo>
                <a:lnTo>
                  <a:pt x="96930" y="102035"/>
                </a:lnTo>
                <a:close/>
                <a:moveTo>
                  <a:pt x="99838" y="84550"/>
                </a:moveTo>
                <a:lnTo>
                  <a:pt x="99838" y="84550"/>
                </a:lnTo>
                <a:cubicBezTo>
                  <a:pt x="82778" y="84550"/>
                  <a:pt x="82778" y="84550"/>
                  <a:pt x="82778" y="84550"/>
                </a:cubicBezTo>
                <a:cubicBezTo>
                  <a:pt x="82778" y="63233"/>
                  <a:pt x="82778" y="63233"/>
                  <a:pt x="82778" y="63233"/>
                </a:cubicBezTo>
                <a:cubicBezTo>
                  <a:pt x="102746" y="63233"/>
                  <a:pt x="102746" y="63233"/>
                  <a:pt x="102746" y="63233"/>
                </a:cubicBezTo>
                <a:lnTo>
                  <a:pt x="99838" y="84550"/>
                </a:lnTo>
                <a:close/>
                <a:moveTo>
                  <a:pt x="102746" y="56287"/>
                </a:moveTo>
                <a:lnTo>
                  <a:pt x="102746" y="56287"/>
                </a:lnTo>
                <a:cubicBezTo>
                  <a:pt x="82778" y="56287"/>
                  <a:pt x="82778" y="56287"/>
                  <a:pt x="82778" y="56287"/>
                </a:cubicBezTo>
                <a:cubicBezTo>
                  <a:pt x="82778" y="35209"/>
                  <a:pt x="82778" y="35209"/>
                  <a:pt x="82778" y="35209"/>
                </a:cubicBezTo>
                <a:cubicBezTo>
                  <a:pt x="105654" y="35209"/>
                  <a:pt x="105654" y="35209"/>
                  <a:pt x="105654" y="35209"/>
                </a:cubicBezTo>
                <a:lnTo>
                  <a:pt x="102746" y="56287"/>
                </a:lnTo>
                <a:close/>
              </a:path>
            </a:pathLst>
          </a:custGeom>
          <a:solidFill>
            <a:srgbClr val="111111"/>
          </a:solidFill>
          <a:ln>
            <a:noFill/>
          </a:ln>
        </p:spPr>
        <p:txBody>
          <a:bodyPr lIns="45713" tIns="22850" rIns="45713" bIns="22850" anchor="ctr" anchorCtr="0">
            <a:noAutofit/>
          </a:bodyPr>
          <a:lstStyle/>
          <a:p>
            <a:endParaRPr>
              <a:solidFill>
                <a:schemeClr val="dk1"/>
              </a:solidFill>
              <a:ea typeface="Roboto"/>
              <a:cs typeface="Roboto"/>
              <a:sym typeface="Roboto"/>
            </a:endParaRPr>
          </a:p>
        </p:txBody>
      </p:sp>
      <p:sp>
        <p:nvSpPr>
          <p:cNvPr id="7" name="Shape 4690"/>
          <p:cNvSpPr/>
          <p:nvPr/>
        </p:nvSpPr>
        <p:spPr>
          <a:xfrm>
            <a:off x="1767920" y="3388920"/>
            <a:ext cx="429511" cy="429624"/>
          </a:xfrm>
          <a:custGeom>
            <a:avLst/>
            <a:gdLst/>
            <a:ahLst/>
            <a:cxnLst/>
            <a:rect l="0" t="0" r="0" b="0"/>
            <a:pathLst>
              <a:path w="120000" h="120000" extrusionOk="0">
                <a:moveTo>
                  <a:pt x="61324" y="0"/>
                </a:moveTo>
                <a:lnTo>
                  <a:pt x="61324" y="0"/>
                </a:lnTo>
                <a:cubicBezTo>
                  <a:pt x="28012" y="0"/>
                  <a:pt x="0" y="27823"/>
                  <a:pt x="0" y="61324"/>
                </a:cubicBezTo>
                <a:cubicBezTo>
                  <a:pt x="0" y="91987"/>
                  <a:pt x="28012" y="119810"/>
                  <a:pt x="61324" y="119810"/>
                </a:cubicBezTo>
                <a:cubicBezTo>
                  <a:pt x="91987" y="119810"/>
                  <a:pt x="119810" y="91987"/>
                  <a:pt x="119810" y="61324"/>
                </a:cubicBezTo>
                <a:cubicBezTo>
                  <a:pt x="119810" y="27823"/>
                  <a:pt x="91987" y="0"/>
                  <a:pt x="61324" y="0"/>
                </a:cubicBezTo>
                <a:close/>
                <a:moveTo>
                  <a:pt x="103154" y="30662"/>
                </a:moveTo>
                <a:lnTo>
                  <a:pt x="103154" y="30662"/>
                </a:lnTo>
                <a:cubicBezTo>
                  <a:pt x="108643" y="38990"/>
                  <a:pt x="111482" y="47507"/>
                  <a:pt x="111482" y="55646"/>
                </a:cubicBezTo>
                <a:cubicBezTo>
                  <a:pt x="83659" y="55646"/>
                  <a:pt x="83659" y="55646"/>
                  <a:pt x="83659" y="55646"/>
                </a:cubicBezTo>
                <a:cubicBezTo>
                  <a:pt x="83659" y="50157"/>
                  <a:pt x="80820" y="41829"/>
                  <a:pt x="80820" y="36340"/>
                </a:cubicBezTo>
                <a:cubicBezTo>
                  <a:pt x="89148" y="36340"/>
                  <a:pt x="97665" y="33501"/>
                  <a:pt x="103154" y="30662"/>
                </a:cubicBezTo>
                <a:close/>
                <a:moveTo>
                  <a:pt x="97665" y="25173"/>
                </a:moveTo>
                <a:lnTo>
                  <a:pt x="97665" y="25173"/>
                </a:lnTo>
                <a:cubicBezTo>
                  <a:pt x="91987" y="27823"/>
                  <a:pt x="86498" y="27823"/>
                  <a:pt x="77981" y="27823"/>
                </a:cubicBezTo>
                <a:cubicBezTo>
                  <a:pt x="77981" y="22334"/>
                  <a:pt x="75331" y="16845"/>
                  <a:pt x="72492" y="11167"/>
                </a:cubicBezTo>
                <a:cubicBezTo>
                  <a:pt x="83659" y="11167"/>
                  <a:pt x="91987" y="16845"/>
                  <a:pt x="97665" y="25173"/>
                </a:cubicBezTo>
                <a:close/>
                <a:moveTo>
                  <a:pt x="44668" y="55646"/>
                </a:moveTo>
                <a:lnTo>
                  <a:pt x="44668" y="55646"/>
                </a:lnTo>
                <a:cubicBezTo>
                  <a:pt x="44668" y="50157"/>
                  <a:pt x="47507" y="44668"/>
                  <a:pt x="47507" y="36340"/>
                </a:cubicBezTo>
                <a:cubicBezTo>
                  <a:pt x="52996" y="38990"/>
                  <a:pt x="55835" y="38990"/>
                  <a:pt x="61324" y="38990"/>
                </a:cubicBezTo>
                <a:cubicBezTo>
                  <a:pt x="64164" y="38990"/>
                  <a:pt x="69842" y="38990"/>
                  <a:pt x="72492" y="36340"/>
                </a:cubicBezTo>
                <a:cubicBezTo>
                  <a:pt x="75331" y="44668"/>
                  <a:pt x="75331" y="50157"/>
                  <a:pt x="75331" y="55646"/>
                </a:cubicBezTo>
                <a:lnTo>
                  <a:pt x="44668" y="55646"/>
                </a:lnTo>
                <a:close/>
                <a:moveTo>
                  <a:pt x="75331" y="64164"/>
                </a:moveTo>
                <a:lnTo>
                  <a:pt x="75331" y="64164"/>
                </a:lnTo>
                <a:cubicBezTo>
                  <a:pt x="75331" y="69652"/>
                  <a:pt x="75331" y="77981"/>
                  <a:pt x="72492" y="83659"/>
                </a:cubicBezTo>
                <a:cubicBezTo>
                  <a:pt x="69842" y="83659"/>
                  <a:pt x="64164" y="83659"/>
                  <a:pt x="61324" y="83659"/>
                </a:cubicBezTo>
                <a:cubicBezTo>
                  <a:pt x="55835" y="83659"/>
                  <a:pt x="52996" y="83659"/>
                  <a:pt x="47507" y="83659"/>
                </a:cubicBezTo>
                <a:cubicBezTo>
                  <a:pt x="47507" y="77981"/>
                  <a:pt x="44668" y="69652"/>
                  <a:pt x="44668" y="64164"/>
                </a:cubicBezTo>
                <a:lnTo>
                  <a:pt x="75331" y="64164"/>
                </a:lnTo>
                <a:close/>
                <a:moveTo>
                  <a:pt x="55835" y="8328"/>
                </a:moveTo>
                <a:lnTo>
                  <a:pt x="55835" y="8328"/>
                </a:lnTo>
                <a:cubicBezTo>
                  <a:pt x="58675" y="8328"/>
                  <a:pt x="58675" y="8328"/>
                  <a:pt x="61324" y="8328"/>
                </a:cubicBezTo>
                <a:lnTo>
                  <a:pt x="64164" y="8328"/>
                </a:lnTo>
                <a:cubicBezTo>
                  <a:pt x="67003" y="14006"/>
                  <a:pt x="69842" y="22334"/>
                  <a:pt x="72492" y="30662"/>
                </a:cubicBezTo>
                <a:cubicBezTo>
                  <a:pt x="67003" y="30662"/>
                  <a:pt x="64164" y="30662"/>
                  <a:pt x="61324" y="30662"/>
                </a:cubicBezTo>
                <a:cubicBezTo>
                  <a:pt x="55835" y="30662"/>
                  <a:pt x="52996" y="30662"/>
                  <a:pt x="50157" y="30662"/>
                </a:cubicBezTo>
                <a:cubicBezTo>
                  <a:pt x="50157" y="22334"/>
                  <a:pt x="52996" y="14006"/>
                  <a:pt x="55835" y="8328"/>
                </a:cubicBezTo>
                <a:close/>
                <a:moveTo>
                  <a:pt x="47507" y="11167"/>
                </a:moveTo>
                <a:lnTo>
                  <a:pt x="47507" y="11167"/>
                </a:lnTo>
                <a:cubicBezTo>
                  <a:pt x="44668" y="16845"/>
                  <a:pt x="41829" y="22334"/>
                  <a:pt x="41829" y="27823"/>
                </a:cubicBezTo>
                <a:cubicBezTo>
                  <a:pt x="36340" y="27823"/>
                  <a:pt x="28012" y="27823"/>
                  <a:pt x="22334" y="25173"/>
                </a:cubicBezTo>
                <a:cubicBezTo>
                  <a:pt x="28012" y="16845"/>
                  <a:pt x="39179" y="11167"/>
                  <a:pt x="47507" y="11167"/>
                </a:cubicBezTo>
                <a:close/>
                <a:moveTo>
                  <a:pt x="16845" y="30662"/>
                </a:moveTo>
                <a:lnTo>
                  <a:pt x="16845" y="30662"/>
                </a:lnTo>
                <a:cubicBezTo>
                  <a:pt x="25173" y="33501"/>
                  <a:pt x="33501" y="36340"/>
                  <a:pt x="39179" y="36340"/>
                </a:cubicBezTo>
                <a:cubicBezTo>
                  <a:pt x="39179" y="41829"/>
                  <a:pt x="39179" y="50157"/>
                  <a:pt x="39179" y="55646"/>
                </a:cubicBezTo>
                <a:cubicBezTo>
                  <a:pt x="8328" y="55646"/>
                  <a:pt x="8328" y="55646"/>
                  <a:pt x="8328" y="55646"/>
                </a:cubicBezTo>
                <a:cubicBezTo>
                  <a:pt x="8328" y="47507"/>
                  <a:pt x="11167" y="38990"/>
                  <a:pt x="16845" y="30662"/>
                </a:cubicBezTo>
                <a:close/>
                <a:moveTo>
                  <a:pt x="16845" y="89148"/>
                </a:moveTo>
                <a:lnTo>
                  <a:pt x="16845" y="89148"/>
                </a:lnTo>
                <a:cubicBezTo>
                  <a:pt x="11167" y="80820"/>
                  <a:pt x="8328" y="72492"/>
                  <a:pt x="8328" y="64164"/>
                </a:cubicBezTo>
                <a:cubicBezTo>
                  <a:pt x="39179" y="64164"/>
                  <a:pt x="39179" y="64164"/>
                  <a:pt x="39179" y="64164"/>
                </a:cubicBezTo>
                <a:cubicBezTo>
                  <a:pt x="39179" y="69652"/>
                  <a:pt x="39179" y="77981"/>
                  <a:pt x="39179" y="83659"/>
                </a:cubicBezTo>
                <a:cubicBezTo>
                  <a:pt x="33501" y="86498"/>
                  <a:pt x="25173" y="86498"/>
                  <a:pt x="16845" y="89148"/>
                </a:cubicBezTo>
                <a:close/>
                <a:moveTo>
                  <a:pt x="22334" y="94826"/>
                </a:moveTo>
                <a:lnTo>
                  <a:pt x="22334" y="94826"/>
                </a:lnTo>
                <a:cubicBezTo>
                  <a:pt x="28012" y="94826"/>
                  <a:pt x="36340" y="91987"/>
                  <a:pt x="41829" y="91987"/>
                </a:cubicBezTo>
                <a:cubicBezTo>
                  <a:pt x="41829" y="97476"/>
                  <a:pt x="44668" y="105993"/>
                  <a:pt x="47507" y="111482"/>
                </a:cubicBezTo>
                <a:cubicBezTo>
                  <a:pt x="39179" y="108643"/>
                  <a:pt x="28012" y="103154"/>
                  <a:pt x="22334" y="94826"/>
                </a:cubicBezTo>
                <a:close/>
                <a:moveTo>
                  <a:pt x="64164" y="111482"/>
                </a:moveTo>
                <a:lnTo>
                  <a:pt x="64164" y="111482"/>
                </a:lnTo>
                <a:lnTo>
                  <a:pt x="61324" y="111482"/>
                </a:lnTo>
                <a:cubicBezTo>
                  <a:pt x="58675" y="111482"/>
                  <a:pt x="58675" y="111482"/>
                  <a:pt x="55835" y="111482"/>
                </a:cubicBezTo>
                <a:cubicBezTo>
                  <a:pt x="52996" y="105993"/>
                  <a:pt x="50157" y="97476"/>
                  <a:pt x="50157" y="89148"/>
                </a:cubicBezTo>
                <a:cubicBezTo>
                  <a:pt x="52996" y="89148"/>
                  <a:pt x="55835" y="89148"/>
                  <a:pt x="61324" y="89148"/>
                </a:cubicBezTo>
                <a:cubicBezTo>
                  <a:pt x="64164" y="89148"/>
                  <a:pt x="67003" y="89148"/>
                  <a:pt x="72492" y="89148"/>
                </a:cubicBezTo>
                <a:cubicBezTo>
                  <a:pt x="69842" y="97476"/>
                  <a:pt x="67003" y="105993"/>
                  <a:pt x="64164" y="111482"/>
                </a:cubicBezTo>
                <a:close/>
                <a:moveTo>
                  <a:pt x="72492" y="111482"/>
                </a:moveTo>
                <a:lnTo>
                  <a:pt x="72492" y="111482"/>
                </a:lnTo>
                <a:cubicBezTo>
                  <a:pt x="75331" y="105993"/>
                  <a:pt x="77981" y="97476"/>
                  <a:pt x="77981" y="91987"/>
                </a:cubicBezTo>
                <a:cubicBezTo>
                  <a:pt x="86498" y="91987"/>
                  <a:pt x="91987" y="94826"/>
                  <a:pt x="97665" y="94826"/>
                </a:cubicBezTo>
                <a:cubicBezTo>
                  <a:pt x="91987" y="103154"/>
                  <a:pt x="83659" y="108643"/>
                  <a:pt x="72492" y="111482"/>
                </a:cubicBezTo>
                <a:close/>
                <a:moveTo>
                  <a:pt x="103154" y="89148"/>
                </a:moveTo>
                <a:lnTo>
                  <a:pt x="103154" y="89148"/>
                </a:lnTo>
                <a:cubicBezTo>
                  <a:pt x="97665" y="86498"/>
                  <a:pt x="89148" y="86498"/>
                  <a:pt x="80820" y="83659"/>
                </a:cubicBezTo>
                <a:cubicBezTo>
                  <a:pt x="80820" y="77981"/>
                  <a:pt x="83659" y="69652"/>
                  <a:pt x="83659" y="64164"/>
                </a:cubicBezTo>
                <a:cubicBezTo>
                  <a:pt x="111482" y="64164"/>
                  <a:pt x="111482" y="64164"/>
                  <a:pt x="111482" y="64164"/>
                </a:cubicBezTo>
                <a:cubicBezTo>
                  <a:pt x="111482" y="72492"/>
                  <a:pt x="108643" y="80820"/>
                  <a:pt x="103154" y="89148"/>
                </a:cubicBezTo>
                <a:close/>
              </a:path>
            </a:pathLst>
          </a:custGeom>
          <a:solidFill>
            <a:srgbClr val="111111"/>
          </a:solidFill>
          <a:ln>
            <a:noFill/>
          </a:ln>
        </p:spPr>
        <p:txBody>
          <a:bodyPr lIns="45713" tIns="22850" rIns="45713" bIns="22850" anchor="ctr" anchorCtr="0">
            <a:noAutofit/>
          </a:bodyPr>
          <a:lstStyle/>
          <a:p>
            <a:endParaRPr>
              <a:solidFill>
                <a:schemeClr val="dk1"/>
              </a:solidFill>
              <a:ea typeface="Roboto"/>
              <a:cs typeface="Roboto"/>
              <a:sym typeface="Roboto"/>
            </a:endParaRPr>
          </a:p>
        </p:txBody>
      </p:sp>
      <p:sp>
        <p:nvSpPr>
          <p:cNvPr id="12" name="Rectangle 11"/>
          <p:cNvSpPr/>
          <p:nvPr/>
        </p:nvSpPr>
        <p:spPr>
          <a:xfrm>
            <a:off x="797334" y="4008801"/>
            <a:ext cx="2370684" cy="830997"/>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Automation of real-time threat detection at sea during the night.</a:t>
            </a:r>
          </a:p>
        </p:txBody>
      </p:sp>
      <p:sp>
        <p:nvSpPr>
          <p:cNvPr id="14" name="Subtitle 2"/>
          <p:cNvSpPr txBox="1">
            <a:spLocks/>
          </p:cNvSpPr>
          <p:nvPr/>
        </p:nvSpPr>
        <p:spPr>
          <a:xfrm>
            <a:off x="797334" y="1117769"/>
            <a:ext cx="3842551"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b="1">
                <a:solidFill>
                  <a:schemeClr val="bg1">
                    <a:lumMod val="95000"/>
                  </a:schemeClr>
                </a:solidFill>
                <a:ea typeface="Lato" panose="020F0502020204030203" pitchFamily="34" charset="0"/>
                <a:cs typeface="Lato" panose="020F0502020204030203" pitchFamily="34" charset="0"/>
              </a:rPr>
              <a:t>Uniqueness</a:t>
            </a:r>
            <a:endParaRPr lang="id-ID" sz="4400" b="1">
              <a:solidFill>
                <a:schemeClr val="bg1">
                  <a:lumMod val="95000"/>
                </a:schemeClr>
              </a:solidFill>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42C0D81A-C8F0-4BF1-AC3C-39BB181037AA}"/>
              </a:ext>
            </a:extLst>
          </p:cNvPr>
          <p:cNvSpPr>
            <a:spLocks noGrp="1"/>
          </p:cNvSpPr>
          <p:nvPr>
            <p:ph type="sldNum" sz="quarter" idx="13"/>
          </p:nvPr>
        </p:nvSpPr>
        <p:spPr/>
        <p:txBody>
          <a:bodyPr/>
          <a:lstStyle/>
          <a:p>
            <a:fld id="{47B18E72-FEC3-4883-A827-22C56F3B664F}" type="slidenum">
              <a:rPr lang="id-ID" smtClean="0"/>
              <a:t>21</a:t>
            </a:fld>
            <a:endParaRPr lang="id-ID"/>
          </a:p>
        </p:txBody>
      </p:sp>
      <p:sp>
        <p:nvSpPr>
          <p:cNvPr id="19" name="Rectangle 18">
            <a:extLst>
              <a:ext uri="{FF2B5EF4-FFF2-40B4-BE49-F238E27FC236}">
                <a16:creationId xmlns:a16="http://schemas.microsoft.com/office/drawing/2014/main" id="{E688BB67-0C0C-4FDD-BD62-62BBE242A5DF}"/>
              </a:ext>
            </a:extLst>
          </p:cNvPr>
          <p:cNvSpPr/>
          <p:nvPr/>
        </p:nvSpPr>
        <p:spPr>
          <a:xfrm>
            <a:off x="3580634" y="4008800"/>
            <a:ext cx="2370684" cy="1077218"/>
          </a:xfrm>
          <a:prstGeom prst="rect">
            <a:avLst/>
          </a:prstGeom>
        </p:spPr>
        <p:txBody>
          <a:bodyPr wrap="square">
            <a:spAutoFit/>
          </a:bodyPr>
          <a:lstStyle/>
          <a:p>
            <a:pPr algn="ctr"/>
            <a:r>
              <a:rPr lang="en-US" sz="1600"/>
              <a:t>Alerting relevant authorities upon detection of suspicious activities</a:t>
            </a:r>
            <a:endParaRPr lang="en-US" sz="1400">
              <a:solidFill>
                <a:schemeClr val="bg2">
                  <a:lumMod val="10000"/>
                </a:schemeClr>
              </a:solidFill>
              <a:ea typeface="Lato" panose="020F0502020204030203" pitchFamily="34" charset="0"/>
              <a:cs typeface="Lato" panose="020F0502020204030203" pitchFamily="34" charset="0"/>
            </a:endParaRPr>
          </a:p>
        </p:txBody>
      </p:sp>
      <p:sp>
        <p:nvSpPr>
          <p:cNvPr id="20" name="Shape 5150">
            <a:extLst>
              <a:ext uri="{FF2B5EF4-FFF2-40B4-BE49-F238E27FC236}">
                <a16:creationId xmlns:a16="http://schemas.microsoft.com/office/drawing/2014/main" id="{B0E5DF4F-D23E-4B54-9AF9-070ACA7DEFDC}"/>
              </a:ext>
            </a:extLst>
          </p:cNvPr>
          <p:cNvSpPr/>
          <p:nvPr/>
        </p:nvSpPr>
        <p:spPr>
          <a:xfrm>
            <a:off x="4557426" y="3456972"/>
            <a:ext cx="417099" cy="291036"/>
          </a:xfrm>
          <a:custGeom>
            <a:avLst/>
            <a:gdLst/>
            <a:ahLst/>
            <a:cxnLst/>
            <a:rect l="0" t="0" r="0" b="0"/>
            <a:pathLst>
              <a:path w="120000" h="120000" extrusionOk="0">
                <a:moveTo>
                  <a:pt x="49014" y="91513"/>
                </a:moveTo>
                <a:lnTo>
                  <a:pt x="49014" y="91513"/>
                </a:lnTo>
                <a:cubicBezTo>
                  <a:pt x="44909" y="100771"/>
                  <a:pt x="46841" y="110385"/>
                  <a:pt x="53360" y="116439"/>
                </a:cubicBezTo>
                <a:cubicBezTo>
                  <a:pt x="57706" y="119643"/>
                  <a:pt x="64225" y="119643"/>
                  <a:pt x="68329" y="110385"/>
                </a:cubicBezTo>
                <a:cubicBezTo>
                  <a:pt x="72676" y="97566"/>
                  <a:pt x="98269" y="3204"/>
                  <a:pt x="96096" y="3204"/>
                </a:cubicBezTo>
                <a:cubicBezTo>
                  <a:pt x="93923" y="0"/>
                  <a:pt x="53360" y="81899"/>
                  <a:pt x="49014" y="91513"/>
                </a:cubicBezTo>
                <a:close/>
                <a:moveTo>
                  <a:pt x="59879" y="25281"/>
                </a:moveTo>
                <a:lnTo>
                  <a:pt x="59879" y="25281"/>
                </a:lnTo>
                <a:cubicBezTo>
                  <a:pt x="62052" y="25281"/>
                  <a:pt x="64225" y="25281"/>
                  <a:pt x="66156" y="25281"/>
                </a:cubicBezTo>
                <a:cubicBezTo>
                  <a:pt x="70503" y="18872"/>
                  <a:pt x="72676" y="15667"/>
                  <a:pt x="74849" y="9258"/>
                </a:cubicBezTo>
                <a:cubicBezTo>
                  <a:pt x="70503" y="6053"/>
                  <a:pt x="66156" y="6053"/>
                  <a:pt x="59879" y="6053"/>
                </a:cubicBezTo>
                <a:cubicBezTo>
                  <a:pt x="25593" y="6053"/>
                  <a:pt x="0" y="47359"/>
                  <a:pt x="0" y="100771"/>
                </a:cubicBezTo>
                <a:cubicBezTo>
                  <a:pt x="0" y="103976"/>
                  <a:pt x="0" y="107181"/>
                  <a:pt x="0" y="110385"/>
                </a:cubicBezTo>
                <a:cubicBezTo>
                  <a:pt x="0" y="116439"/>
                  <a:pt x="4104" y="119643"/>
                  <a:pt x="6277" y="119643"/>
                </a:cubicBezTo>
                <a:cubicBezTo>
                  <a:pt x="10623" y="119643"/>
                  <a:pt x="12796" y="113590"/>
                  <a:pt x="12796" y="110385"/>
                </a:cubicBezTo>
                <a:cubicBezTo>
                  <a:pt x="12796" y="107181"/>
                  <a:pt x="12796" y="103976"/>
                  <a:pt x="12796" y="100771"/>
                </a:cubicBezTo>
                <a:cubicBezTo>
                  <a:pt x="12796" y="56973"/>
                  <a:pt x="31871" y="25281"/>
                  <a:pt x="59879" y="25281"/>
                </a:cubicBezTo>
                <a:close/>
                <a:moveTo>
                  <a:pt x="102615" y="34896"/>
                </a:moveTo>
                <a:lnTo>
                  <a:pt x="102615" y="34896"/>
                </a:lnTo>
                <a:cubicBezTo>
                  <a:pt x="100442" y="40949"/>
                  <a:pt x="100442" y="47359"/>
                  <a:pt x="98269" y="53768"/>
                </a:cubicBezTo>
                <a:cubicBezTo>
                  <a:pt x="104547" y="66231"/>
                  <a:pt x="106720" y="85103"/>
                  <a:pt x="106720" y="100771"/>
                </a:cubicBezTo>
                <a:cubicBezTo>
                  <a:pt x="106720" y="103976"/>
                  <a:pt x="106720" y="107181"/>
                  <a:pt x="106720" y="110385"/>
                </a:cubicBezTo>
                <a:cubicBezTo>
                  <a:pt x="106720" y="113590"/>
                  <a:pt x="108893" y="119643"/>
                  <a:pt x="113239" y="119643"/>
                </a:cubicBezTo>
                <a:lnTo>
                  <a:pt x="113239" y="119643"/>
                </a:lnTo>
                <a:cubicBezTo>
                  <a:pt x="115412" y="119643"/>
                  <a:pt x="119758" y="116439"/>
                  <a:pt x="119758" y="110385"/>
                </a:cubicBezTo>
                <a:cubicBezTo>
                  <a:pt x="119758" y="107181"/>
                  <a:pt x="119758" y="103976"/>
                  <a:pt x="119758" y="100771"/>
                </a:cubicBezTo>
                <a:cubicBezTo>
                  <a:pt x="119758" y="75845"/>
                  <a:pt x="113239" y="53768"/>
                  <a:pt x="102615" y="34896"/>
                </a:cubicBezTo>
                <a:close/>
              </a:path>
            </a:pathLst>
          </a:custGeom>
          <a:solidFill>
            <a:srgbClr val="3E3E3E"/>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1" name="Rectangle 20">
            <a:extLst>
              <a:ext uri="{FF2B5EF4-FFF2-40B4-BE49-F238E27FC236}">
                <a16:creationId xmlns:a16="http://schemas.microsoft.com/office/drawing/2014/main" id="{6246A709-828B-4D09-A608-2613D52A73EA}"/>
              </a:ext>
            </a:extLst>
          </p:cNvPr>
          <p:cNvSpPr/>
          <p:nvPr/>
        </p:nvSpPr>
        <p:spPr>
          <a:xfrm>
            <a:off x="6363934" y="4008799"/>
            <a:ext cx="2370684" cy="1077218"/>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Deep learning-based activity detection on marine objects using thermal images</a:t>
            </a:r>
          </a:p>
        </p:txBody>
      </p:sp>
      <p:sp>
        <p:nvSpPr>
          <p:cNvPr id="22" name="Rectangle 21">
            <a:extLst>
              <a:ext uri="{FF2B5EF4-FFF2-40B4-BE49-F238E27FC236}">
                <a16:creationId xmlns:a16="http://schemas.microsoft.com/office/drawing/2014/main" id="{E931475C-19C2-49CD-8998-2F01BCA84230}"/>
              </a:ext>
            </a:extLst>
          </p:cNvPr>
          <p:cNvSpPr/>
          <p:nvPr/>
        </p:nvSpPr>
        <p:spPr>
          <a:xfrm>
            <a:off x="9147235" y="4008798"/>
            <a:ext cx="2370684" cy="830997"/>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Minimizes human intervention in watching for suspicious activities.</a:t>
            </a:r>
          </a:p>
        </p:txBody>
      </p:sp>
    </p:spTree>
    <p:extLst>
      <p:ext uri="{BB962C8B-B14F-4D97-AF65-F5344CB8AC3E}">
        <p14:creationId xmlns:p14="http://schemas.microsoft.com/office/powerpoint/2010/main" val="2395728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948666" y="651879"/>
            <a:ext cx="3770796"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Potential Customers</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6" name="Straight Connector 5"/>
          <p:cNvCxnSpPr/>
          <p:nvPr/>
        </p:nvCxnSpPr>
        <p:spPr>
          <a:xfrm>
            <a:off x="1412640" y="5449379"/>
            <a:ext cx="2827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308100" y="2323655"/>
            <a:ext cx="1587796" cy="2089896"/>
            <a:chOff x="2032301" y="2323656"/>
            <a:chExt cx="1587796" cy="2089896"/>
          </a:xfrm>
        </p:grpSpPr>
        <p:sp>
          <p:nvSpPr>
            <p:cNvPr id="3" name="Rectangle 2"/>
            <p:cNvSpPr/>
            <p:nvPr/>
          </p:nvSpPr>
          <p:spPr>
            <a:xfrm>
              <a:off x="2179882" y="4074998"/>
              <a:ext cx="1292633" cy="338554"/>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Navy</a:t>
              </a:r>
              <a:endParaRPr lang="id-ID" sz="1600">
                <a:solidFill>
                  <a:schemeClr val="bg2">
                    <a:lumMod val="10000"/>
                  </a:schemeClr>
                </a:solidFill>
                <a:ea typeface="Lato" panose="020F0502020204030203" pitchFamily="34" charset="0"/>
                <a:cs typeface="Lato" panose="020F0502020204030203" pitchFamily="34" charset="0"/>
              </a:endParaRPr>
            </a:p>
          </p:txBody>
        </p:sp>
        <p:sp>
          <p:nvSpPr>
            <p:cNvPr id="11" name="Oval 10"/>
            <p:cNvSpPr/>
            <p:nvPr/>
          </p:nvSpPr>
          <p:spPr>
            <a:xfrm>
              <a:off x="2032301" y="2323656"/>
              <a:ext cx="1587796" cy="1587796"/>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4" name="Group 13"/>
          <p:cNvGrpSpPr/>
          <p:nvPr/>
        </p:nvGrpSpPr>
        <p:grpSpPr>
          <a:xfrm>
            <a:off x="3997622" y="2323656"/>
            <a:ext cx="1587796" cy="2089895"/>
            <a:chOff x="5509341" y="2323656"/>
            <a:chExt cx="1587796" cy="2089895"/>
          </a:xfrm>
        </p:grpSpPr>
        <p:sp>
          <p:nvSpPr>
            <p:cNvPr id="2" name="Rectangle 1"/>
            <p:cNvSpPr/>
            <p:nvPr/>
          </p:nvSpPr>
          <p:spPr>
            <a:xfrm>
              <a:off x="5574991" y="4074997"/>
              <a:ext cx="1447084" cy="338554"/>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Coast Guard</a:t>
              </a:r>
              <a:endParaRPr lang="id-ID" sz="1600">
                <a:solidFill>
                  <a:schemeClr val="bg2">
                    <a:lumMod val="10000"/>
                  </a:schemeClr>
                </a:solidFill>
                <a:ea typeface="Lato" panose="020F0502020204030203" pitchFamily="34" charset="0"/>
                <a:cs typeface="Lato" panose="020F0502020204030203" pitchFamily="34" charset="0"/>
              </a:endParaRPr>
            </a:p>
          </p:txBody>
        </p:sp>
        <p:sp>
          <p:nvSpPr>
            <p:cNvPr id="13" name="Oval 12"/>
            <p:cNvSpPr/>
            <p:nvPr/>
          </p:nvSpPr>
          <p:spPr>
            <a:xfrm>
              <a:off x="5509341" y="2323656"/>
              <a:ext cx="1587796" cy="1587796"/>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7" name="Group 16"/>
          <p:cNvGrpSpPr/>
          <p:nvPr/>
        </p:nvGrpSpPr>
        <p:grpSpPr>
          <a:xfrm>
            <a:off x="6687144" y="2323656"/>
            <a:ext cx="1668647" cy="2089895"/>
            <a:chOff x="8945955" y="2323656"/>
            <a:chExt cx="1668647" cy="2089895"/>
          </a:xfrm>
        </p:grpSpPr>
        <p:sp>
          <p:nvSpPr>
            <p:cNvPr id="4" name="Rectangle 3"/>
            <p:cNvSpPr/>
            <p:nvPr/>
          </p:nvSpPr>
          <p:spPr>
            <a:xfrm>
              <a:off x="8945955" y="4074997"/>
              <a:ext cx="1668647" cy="338554"/>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Photographers</a:t>
              </a:r>
              <a:endParaRPr lang="id-ID" sz="1600">
                <a:solidFill>
                  <a:schemeClr val="bg2">
                    <a:lumMod val="10000"/>
                  </a:schemeClr>
                </a:solidFill>
                <a:ea typeface="Lato" panose="020F0502020204030203" pitchFamily="34" charset="0"/>
                <a:cs typeface="Lato" panose="020F0502020204030203" pitchFamily="34" charset="0"/>
              </a:endParaRPr>
            </a:p>
          </p:txBody>
        </p:sp>
        <p:sp>
          <p:nvSpPr>
            <p:cNvPr id="15" name="Oval 14"/>
            <p:cNvSpPr/>
            <p:nvPr/>
          </p:nvSpPr>
          <p:spPr>
            <a:xfrm>
              <a:off x="8986381" y="2323656"/>
              <a:ext cx="1587796" cy="1587796"/>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8" name="Group 17">
            <a:extLst>
              <a:ext uri="{FF2B5EF4-FFF2-40B4-BE49-F238E27FC236}">
                <a16:creationId xmlns:a16="http://schemas.microsoft.com/office/drawing/2014/main" id="{BC803D9C-1D56-4457-8274-5E1D716D0F32}"/>
              </a:ext>
            </a:extLst>
          </p:cNvPr>
          <p:cNvGrpSpPr/>
          <p:nvPr/>
        </p:nvGrpSpPr>
        <p:grpSpPr>
          <a:xfrm>
            <a:off x="9320636" y="2323656"/>
            <a:ext cx="1942407" cy="2074318"/>
            <a:chOff x="8809074" y="2323656"/>
            <a:chExt cx="1942407" cy="2074318"/>
          </a:xfrm>
        </p:grpSpPr>
        <p:sp>
          <p:nvSpPr>
            <p:cNvPr id="19" name="Rectangle 18">
              <a:extLst>
                <a:ext uri="{FF2B5EF4-FFF2-40B4-BE49-F238E27FC236}">
                  <a16:creationId xmlns:a16="http://schemas.microsoft.com/office/drawing/2014/main" id="{F9D73E1C-3610-469F-921E-E7790536607E}"/>
                </a:ext>
              </a:extLst>
            </p:cNvPr>
            <p:cNvSpPr/>
            <p:nvPr/>
          </p:nvSpPr>
          <p:spPr>
            <a:xfrm>
              <a:off x="8809074" y="4059420"/>
              <a:ext cx="1942407" cy="338554"/>
            </a:xfrm>
            <a:prstGeom prst="rect">
              <a:avLst/>
            </a:prstGeom>
          </p:spPr>
          <p:txBody>
            <a:bodyPr wrap="square">
              <a:spAutoFit/>
            </a:bodyPr>
            <a:lstStyle/>
            <a:p>
              <a:pPr algn="ctr"/>
              <a:r>
                <a:rPr lang="en-US" sz="1600">
                  <a:solidFill>
                    <a:schemeClr val="bg2">
                      <a:lumMod val="10000"/>
                    </a:schemeClr>
                  </a:solidFill>
                  <a:ea typeface="Lato" panose="020F0502020204030203" pitchFamily="34" charset="0"/>
                  <a:cs typeface="Lato" panose="020F0502020204030203" pitchFamily="34" charset="0"/>
                </a:rPr>
                <a:t>Other Researchers</a:t>
              </a:r>
              <a:endParaRPr lang="id-ID" sz="1600">
                <a:solidFill>
                  <a:schemeClr val="bg2">
                    <a:lumMod val="10000"/>
                  </a:schemeClr>
                </a:solidFill>
                <a:ea typeface="Lato" panose="020F0502020204030203" pitchFamily="34" charset="0"/>
                <a:cs typeface="Lato" panose="020F0502020204030203" pitchFamily="34" charset="0"/>
              </a:endParaRPr>
            </a:p>
          </p:txBody>
        </p:sp>
        <p:sp>
          <p:nvSpPr>
            <p:cNvPr id="22" name="Oval 21">
              <a:extLst>
                <a:ext uri="{FF2B5EF4-FFF2-40B4-BE49-F238E27FC236}">
                  <a16:creationId xmlns:a16="http://schemas.microsoft.com/office/drawing/2014/main" id="{3276E71C-5F7C-41B9-BFDA-2284D38EAC56}"/>
                </a:ext>
              </a:extLst>
            </p:cNvPr>
            <p:cNvSpPr/>
            <p:nvPr/>
          </p:nvSpPr>
          <p:spPr>
            <a:xfrm>
              <a:off x="8986381" y="2323656"/>
              <a:ext cx="1587796" cy="1587796"/>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3" name="Shape 5074">
            <a:extLst>
              <a:ext uri="{FF2B5EF4-FFF2-40B4-BE49-F238E27FC236}">
                <a16:creationId xmlns:a16="http://schemas.microsoft.com/office/drawing/2014/main" id="{7E18E300-68E0-46B4-A752-D49BF552A822}"/>
              </a:ext>
            </a:extLst>
          </p:cNvPr>
          <p:cNvSpPr/>
          <p:nvPr/>
        </p:nvSpPr>
        <p:spPr>
          <a:xfrm>
            <a:off x="1883385" y="2869672"/>
            <a:ext cx="437224" cy="437334"/>
          </a:xfrm>
          <a:custGeom>
            <a:avLst/>
            <a:gdLst/>
            <a:ahLst/>
            <a:cxnLst/>
            <a:rect l="0" t="0" r="0" b="0"/>
            <a:pathLst>
              <a:path w="120000" h="120000" extrusionOk="0">
                <a:moveTo>
                  <a:pt x="59869" y="2082"/>
                </a:moveTo>
                <a:lnTo>
                  <a:pt x="59869" y="2082"/>
                </a:lnTo>
                <a:cubicBezTo>
                  <a:pt x="25249" y="2082"/>
                  <a:pt x="0" y="27592"/>
                  <a:pt x="0" y="62212"/>
                </a:cubicBezTo>
                <a:cubicBezTo>
                  <a:pt x="0" y="94490"/>
                  <a:pt x="27592" y="119739"/>
                  <a:pt x="59869" y="119739"/>
                </a:cubicBezTo>
                <a:cubicBezTo>
                  <a:pt x="94490" y="119739"/>
                  <a:pt x="119739" y="92147"/>
                  <a:pt x="119739" y="59869"/>
                </a:cubicBezTo>
                <a:cubicBezTo>
                  <a:pt x="119739" y="27592"/>
                  <a:pt x="92147" y="0"/>
                  <a:pt x="59869" y="2082"/>
                </a:cubicBezTo>
                <a:close/>
                <a:moveTo>
                  <a:pt x="59869" y="9110"/>
                </a:moveTo>
                <a:lnTo>
                  <a:pt x="59869" y="9110"/>
                </a:lnTo>
                <a:cubicBezTo>
                  <a:pt x="66637" y="9110"/>
                  <a:pt x="75748" y="11453"/>
                  <a:pt x="83036" y="13796"/>
                </a:cubicBezTo>
                <a:cubicBezTo>
                  <a:pt x="75748" y="27592"/>
                  <a:pt x="75748" y="27592"/>
                  <a:pt x="75748" y="27592"/>
                </a:cubicBezTo>
                <a:cubicBezTo>
                  <a:pt x="71583" y="25249"/>
                  <a:pt x="64295" y="25249"/>
                  <a:pt x="59869" y="25249"/>
                </a:cubicBezTo>
                <a:cubicBezTo>
                  <a:pt x="52841" y="25249"/>
                  <a:pt x="48156" y="25249"/>
                  <a:pt x="43731" y="27592"/>
                </a:cubicBezTo>
                <a:cubicBezTo>
                  <a:pt x="36702" y="13796"/>
                  <a:pt x="36702" y="13796"/>
                  <a:pt x="36702" y="13796"/>
                </a:cubicBezTo>
                <a:cubicBezTo>
                  <a:pt x="43731" y="11453"/>
                  <a:pt x="50498" y="9110"/>
                  <a:pt x="59869" y="9110"/>
                </a:cubicBezTo>
                <a:close/>
                <a:moveTo>
                  <a:pt x="27592" y="76008"/>
                </a:moveTo>
                <a:lnTo>
                  <a:pt x="27592" y="76008"/>
                </a:lnTo>
                <a:cubicBezTo>
                  <a:pt x="13796" y="85119"/>
                  <a:pt x="13796" y="85119"/>
                  <a:pt x="13796" y="85119"/>
                </a:cubicBezTo>
                <a:cubicBezTo>
                  <a:pt x="9110" y="78351"/>
                  <a:pt x="9110" y="68980"/>
                  <a:pt x="9110" y="62212"/>
                </a:cubicBezTo>
                <a:cubicBezTo>
                  <a:pt x="6767" y="53101"/>
                  <a:pt x="9110" y="43470"/>
                  <a:pt x="13796" y="36702"/>
                </a:cubicBezTo>
                <a:cubicBezTo>
                  <a:pt x="27592" y="43470"/>
                  <a:pt x="27592" y="43470"/>
                  <a:pt x="27592" y="43470"/>
                </a:cubicBezTo>
                <a:cubicBezTo>
                  <a:pt x="25249" y="48156"/>
                  <a:pt x="22906" y="55184"/>
                  <a:pt x="22906" y="59869"/>
                </a:cubicBezTo>
                <a:cubicBezTo>
                  <a:pt x="22906" y="66898"/>
                  <a:pt x="25249" y="71323"/>
                  <a:pt x="27592" y="76008"/>
                </a:cubicBezTo>
                <a:close/>
                <a:moveTo>
                  <a:pt x="59869" y="112711"/>
                </a:moveTo>
                <a:lnTo>
                  <a:pt x="59869" y="112711"/>
                </a:lnTo>
                <a:cubicBezTo>
                  <a:pt x="50498" y="112711"/>
                  <a:pt x="43731" y="110629"/>
                  <a:pt x="36702" y="105943"/>
                </a:cubicBezTo>
                <a:cubicBezTo>
                  <a:pt x="43731" y="92147"/>
                  <a:pt x="43731" y="92147"/>
                  <a:pt x="43731" y="92147"/>
                </a:cubicBezTo>
                <a:cubicBezTo>
                  <a:pt x="48156" y="94490"/>
                  <a:pt x="52841" y="96832"/>
                  <a:pt x="59869" y="96832"/>
                </a:cubicBezTo>
                <a:cubicBezTo>
                  <a:pt x="64295" y="96832"/>
                  <a:pt x="71583" y="94490"/>
                  <a:pt x="75748" y="92147"/>
                </a:cubicBezTo>
                <a:cubicBezTo>
                  <a:pt x="83036" y="105943"/>
                  <a:pt x="83036" y="105943"/>
                  <a:pt x="83036" y="105943"/>
                </a:cubicBezTo>
                <a:cubicBezTo>
                  <a:pt x="75748" y="110629"/>
                  <a:pt x="69240" y="112711"/>
                  <a:pt x="59869" y="112711"/>
                </a:cubicBezTo>
                <a:close/>
                <a:moveTo>
                  <a:pt x="59869" y="89804"/>
                </a:moveTo>
                <a:lnTo>
                  <a:pt x="59869" y="89804"/>
                </a:lnTo>
                <a:cubicBezTo>
                  <a:pt x="43731" y="89804"/>
                  <a:pt x="32277" y="76008"/>
                  <a:pt x="32277" y="59869"/>
                </a:cubicBezTo>
                <a:cubicBezTo>
                  <a:pt x="32277" y="43470"/>
                  <a:pt x="43731" y="32017"/>
                  <a:pt x="59869" y="32017"/>
                </a:cubicBezTo>
                <a:cubicBezTo>
                  <a:pt x="75748" y="32017"/>
                  <a:pt x="87462" y="43470"/>
                  <a:pt x="87462" y="59869"/>
                </a:cubicBezTo>
                <a:cubicBezTo>
                  <a:pt x="87462" y="76008"/>
                  <a:pt x="75748" y="89804"/>
                  <a:pt x="59869" y="89804"/>
                </a:cubicBezTo>
                <a:close/>
                <a:moveTo>
                  <a:pt x="92147" y="76008"/>
                </a:moveTo>
                <a:lnTo>
                  <a:pt x="92147" y="76008"/>
                </a:lnTo>
                <a:cubicBezTo>
                  <a:pt x="94490" y="71323"/>
                  <a:pt x="96832" y="66898"/>
                  <a:pt x="96832" y="59869"/>
                </a:cubicBezTo>
                <a:cubicBezTo>
                  <a:pt x="96832" y="55184"/>
                  <a:pt x="94490" y="48156"/>
                  <a:pt x="92147" y="43470"/>
                </a:cubicBezTo>
                <a:cubicBezTo>
                  <a:pt x="105943" y="36702"/>
                  <a:pt x="105943" y="36702"/>
                  <a:pt x="105943" y="36702"/>
                </a:cubicBezTo>
                <a:cubicBezTo>
                  <a:pt x="108286" y="43470"/>
                  <a:pt x="110629" y="50759"/>
                  <a:pt x="110629" y="59869"/>
                </a:cubicBezTo>
                <a:cubicBezTo>
                  <a:pt x="110629" y="68980"/>
                  <a:pt x="108286" y="76008"/>
                  <a:pt x="105943" y="85119"/>
                </a:cubicBezTo>
                <a:lnTo>
                  <a:pt x="92147" y="76008"/>
                </a:lnTo>
                <a:close/>
              </a:path>
            </a:pathLst>
          </a:custGeom>
          <a:solidFill>
            <a:srgbClr val="2F2F2F"/>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4" name="Shape 5107">
            <a:extLst>
              <a:ext uri="{FF2B5EF4-FFF2-40B4-BE49-F238E27FC236}">
                <a16:creationId xmlns:a16="http://schemas.microsoft.com/office/drawing/2014/main" id="{05835C36-7E81-493F-8C10-0DA1CDCD003A}"/>
              </a:ext>
            </a:extLst>
          </p:cNvPr>
          <p:cNvSpPr/>
          <p:nvPr/>
        </p:nvSpPr>
        <p:spPr>
          <a:xfrm>
            <a:off x="4551515" y="2859655"/>
            <a:ext cx="470598" cy="417306"/>
          </a:xfrm>
          <a:custGeom>
            <a:avLst/>
            <a:gdLst/>
            <a:ahLst/>
            <a:cxnLst/>
            <a:rect l="0" t="0" r="0" b="0"/>
            <a:pathLst>
              <a:path w="120000" h="120000" extrusionOk="0">
                <a:moveTo>
                  <a:pt x="51187" y="0"/>
                </a:moveTo>
                <a:lnTo>
                  <a:pt x="51187" y="0"/>
                </a:lnTo>
                <a:cubicBezTo>
                  <a:pt x="44909" y="0"/>
                  <a:pt x="44909" y="0"/>
                  <a:pt x="44909" y="0"/>
                </a:cubicBezTo>
                <a:lnTo>
                  <a:pt x="42736" y="2167"/>
                </a:lnTo>
                <a:cubicBezTo>
                  <a:pt x="42736" y="28713"/>
                  <a:pt x="42736" y="28713"/>
                  <a:pt x="42736" y="28713"/>
                </a:cubicBezTo>
                <a:cubicBezTo>
                  <a:pt x="21247" y="28713"/>
                  <a:pt x="21247" y="28713"/>
                  <a:pt x="21247" y="28713"/>
                </a:cubicBezTo>
                <a:lnTo>
                  <a:pt x="19315" y="28713"/>
                </a:lnTo>
                <a:cubicBezTo>
                  <a:pt x="17142" y="28713"/>
                  <a:pt x="17142" y="28713"/>
                  <a:pt x="14969" y="30880"/>
                </a:cubicBezTo>
                <a:cubicBezTo>
                  <a:pt x="0" y="40902"/>
                  <a:pt x="0" y="40902"/>
                  <a:pt x="0" y="40902"/>
                </a:cubicBezTo>
                <a:cubicBezTo>
                  <a:pt x="0" y="43069"/>
                  <a:pt x="0" y="43069"/>
                  <a:pt x="0" y="43069"/>
                </a:cubicBezTo>
                <a:cubicBezTo>
                  <a:pt x="0" y="45237"/>
                  <a:pt x="0" y="45237"/>
                  <a:pt x="0" y="45237"/>
                </a:cubicBezTo>
                <a:cubicBezTo>
                  <a:pt x="14969" y="57426"/>
                  <a:pt x="14969" y="57426"/>
                  <a:pt x="14969" y="57426"/>
                </a:cubicBezTo>
                <a:cubicBezTo>
                  <a:pt x="17142" y="57426"/>
                  <a:pt x="17142" y="57426"/>
                  <a:pt x="19315" y="57426"/>
                </a:cubicBezTo>
                <a:cubicBezTo>
                  <a:pt x="19315" y="59864"/>
                  <a:pt x="21247" y="59864"/>
                  <a:pt x="21247" y="59864"/>
                </a:cubicBezTo>
                <a:cubicBezTo>
                  <a:pt x="42736" y="59864"/>
                  <a:pt x="42736" y="59864"/>
                  <a:pt x="42736" y="59864"/>
                </a:cubicBezTo>
                <a:cubicBezTo>
                  <a:pt x="42736" y="117291"/>
                  <a:pt x="42736" y="117291"/>
                  <a:pt x="42736" y="117291"/>
                </a:cubicBezTo>
                <a:cubicBezTo>
                  <a:pt x="42736" y="119729"/>
                  <a:pt x="44909" y="119729"/>
                  <a:pt x="44909" y="119729"/>
                </a:cubicBezTo>
                <a:cubicBezTo>
                  <a:pt x="51187" y="119729"/>
                  <a:pt x="51187" y="119729"/>
                  <a:pt x="51187" y="119729"/>
                </a:cubicBezTo>
                <a:cubicBezTo>
                  <a:pt x="51187" y="119729"/>
                  <a:pt x="53360" y="119729"/>
                  <a:pt x="53360" y="117291"/>
                </a:cubicBezTo>
                <a:cubicBezTo>
                  <a:pt x="53360" y="2167"/>
                  <a:pt x="53360" y="2167"/>
                  <a:pt x="53360" y="2167"/>
                </a:cubicBezTo>
                <a:lnTo>
                  <a:pt x="51187" y="0"/>
                </a:lnTo>
                <a:close/>
                <a:moveTo>
                  <a:pt x="117585" y="28713"/>
                </a:moveTo>
                <a:lnTo>
                  <a:pt x="117585" y="28713"/>
                </a:lnTo>
                <a:cubicBezTo>
                  <a:pt x="104788" y="16523"/>
                  <a:pt x="104788" y="16523"/>
                  <a:pt x="104788" y="16523"/>
                </a:cubicBezTo>
                <a:cubicBezTo>
                  <a:pt x="102615" y="16523"/>
                  <a:pt x="102615" y="16523"/>
                  <a:pt x="100442" y="14356"/>
                </a:cubicBezTo>
                <a:lnTo>
                  <a:pt x="98269" y="14356"/>
                </a:lnTo>
                <a:cubicBezTo>
                  <a:pt x="57706" y="14356"/>
                  <a:pt x="57706" y="14356"/>
                  <a:pt x="57706" y="14356"/>
                </a:cubicBezTo>
                <a:cubicBezTo>
                  <a:pt x="61810" y="45237"/>
                  <a:pt x="61810" y="45237"/>
                  <a:pt x="61810" y="45237"/>
                </a:cubicBezTo>
                <a:cubicBezTo>
                  <a:pt x="98269" y="45237"/>
                  <a:pt x="98269" y="45237"/>
                  <a:pt x="98269" y="45237"/>
                </a:cubicBezTo>
                <a:lnTo>
                  <a:pt x="100442" y="45237"/>
                </a:lnTo>
                <a:cubicBezTo>
                  <a:pt x="102615" y="45237"/>
                  <a:pt x="102615" y="43069"/>
                  <a:pt x="104788" y="43069"/>
                </a:cubicBezTo>
                <a:cubicBezTo>
                  <a:pt x="117585" y="33318"/>
                  <a:pt x="117585" y="33318"/>
                  <a:pt x="117585" y="33318"/>
                </a:cubicBezTo>
                <a:cubicBezTo>
                  <a:pt x="119758" y="30880"/>
                  <a:pt x="119758" y="30880"/>
                  <a:pt x="119758" y="30880"/>
                </a:cubicBezTo>
                <a:cubicBezTo>
                  <a:pt x="119758" y="28713"/>
                  <a:pt x="119758" y="28713"/>
                  <a:pt x="117585" y="28713"/>
                </a:cubicBezTo>
                <a:close/>
              </a:path>
            </a:pathLst>
          </a:custGeom>
          <a:solidFill>
            <a:srgbClr val="2F2F2F"/>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5" name="Shape 5126">
            <a:extLst>
              <a:ext uri="{FF2B5EF4-FFF2-40B4-BE49-F238E27FC236}">
                <a16:creationId xmlns:a16="http://schemas.microsoft.com/office/drawing/2014/main" id="{50AD3FFF-8551-47A5-89A8-06869FBC45C3}"/>
              </a:ext>
            </a:extLst>
          </p:cNvPr>
          <p:cNvSpPr/>
          <p:nvPr/>
        </p:nvSpPr>
        <p:spPr>
          <a:xfrm>
            <a:off x="10104936" y="2896377"/>
            <a:ext cx="373808" cy="380584"/>
          </a:xfrm>
          <a:custGeom>
            <a:avLst/>
            <a:gdLst/>
            <a:ahLst/>
            <a:cxnLst/>
            <a:rect l="0" t="0" r="0" b="0"/>
            <a:pathLst>
              <a:path w="120000" h="120000" extrusionOk="0">
                <a:moveTo>
                  <a:pt x="114586" y="100800"/>
                </a:moveTo>
                <a:lnTo>
                  <a:pt x="114586" y="100800"/>
                </a:lnTo>
                <a:cubicBezTo>
                  <a:pt x="87819" y="71700"/>
                  <a:pt x="87819" y="71700"/>
                  <a:pt x="87819" y="71700"/>
                </a:cubicBezTo>
                <a:cubicBezTo>
                  <a:pt x="90526" y="63600"/>
                  <a:pt x="93233" y="55800"/>
                  <a:pt x="93233" y="47700"/>
                </a:cubicBezTo>
                <a:cubicBezTo>
                  <a:pt x="93233" y="21300"/>
                  <a:pt x="71879" y="0"/>
                  <a:pt x="45413" y="0"/>
                </a:cubicBezTo>
                <a:cubicBezTo>
                  <a:pt x="21052" y="0"/>
                  <a:pt x="0" y="21300"/>
                  <a:pt x="0" y="45300"/>
                </a:cubicBezTo>
                <a:cubicBezTo>
                  <a:pt x="0" y="71700"/>
                  <a:pt x="21052" y="93000"/>
                  <a:pt x="48120" y="93000"/>
                </a:cubicBezTo>
                <a:cubicBezTo>
                  <a:pt x="55939" y="93000"/>
                  <a:pt x="64060" y="90600"/>
                  <a:pt x="69172" y="87600"/>
                </a:cubicBezTo>
                <a:cubicBezTo>
                  <a:pt x="98646" y="117000"/>
                  <a:pt x="98646" y="117000"/>
                  <a:pt x="98646" y="117000"/>
                </a:cubicBezTo>
                <a:cubicBezTo>
                  <a:pt x="101052" y="119700"/>
                  <a:pt x="106466" y="119700"/>
                  <a:pt x="109172" y="117000"/>
                </a:cubicBezTo>
                <a:cubicBezTo>
                  <a:pt x="116992" y="109200"/>
                  <a:pt x="116992" y="109200"/>
                  <a:pt x="116992" y="109200"/>
                </a:cubicBezTo>
                <a:cubicBezTo>
                  <a:pt x="119699" y="106500"/>
                  <a:pt x="116992" y="103800"/>
                  <a:pt x="114586" y="100800"/>
                </a:cubicBezTo>
                <a:close/>
                <a:moveTo>
                  <a:pt x="13233" y="45300"/>
                </a:moveTo>
                <a:lnTo>
                  <a:pt x="13233" y="45300"/>
                </a:lnTo>
                <a:cubicBezTo>
                  <a:pt x="13233" y="29400"/>
                  <a:pt x="29473" y="13200"/>
                  <a:pt x="45413" y="13200"/>
                </a:cubicBezTo>
                <a:cubicBezTo>
                  <a:pt x="64060" y="13200"/>
                  <a:pt x="80000" y="29400"/>
                  <a:pt x="80000" y="47700"/>
                </a:cubicBezTo>
                <a:cubicBezTo>
                  <a:pt x="80000" y="66300"/>
                  <a:pt x="64060" y="79800"/>
                  <a:pt x="48120" y="79800"/>
                </a:cubicBezTo>
                <a:cubicBezTo>
                  <a:pt x="29473" y="79800"/>
                  <a:pt x="13233" y="63600"/>
                  <a:pt x="13233" y="45300"/>
                </a:cubicBezTo>
                <a:close/>
              </a:path>
            </a:pathLst>
          </a:custGeom>
          <a:solidFill>
            <a:srgbClr val="2F2F2F"/>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6" name="Shape 5175">
            <a:extLst>
              <a:ext uri="{FF2B5EF4-FFF2-40B4-BE49-F238E27FC236}">
                <a16:creationId xmlns:a16="http://schemas.microsoft.com/office/drawing/2014/main" id="{3E992B2B-544B-4B5C-A049-A4417E2FE0A4}"/>
              </a:ext>
            </a:extLst>
          </p:cNvPr>
          <p:cNvSpPr/>
          <p:nvPr/>
        </p:nvSpPr>
        <p:spPr>
          <a:xfrm>
            <a:off x="7286168" y="2829610"/>
            <a:ext cx="470598" cy="477396"/>
          </a:xfrm>
          <a:custGeom>
            <a:avLst/>
            <a:gdLst/>
            <a:ahLst/>
            <a:cxnLst/>
            <a:rect l="0" t="0" r="0" b="0"/>
            <a:pathLst>
              <a:path w="120000" h="120000" extrusionOk="0">
                <a:moveTo>
                  <a:pt x="115653" y="44110"/>
                </a:moveTo>
                <a:lnTo>
                  <a:pt x="115653" y="44110"/>
                </a:lnTo>
                <a:cubicBezTo>
                  <a:pt x="70503" y="33675"/>
                  <a:pt x="70503" y="33675"/>
                  <a:pt x="70503" y="33675"/>
                </a:cubicBezTo>
                <a:cubicBezTo>
                  <a:pt x="64225" y="4031"/>
                  <a:pt x="64225" y="4031"/>
                  <a:pt x="64225" y="4031"/>
                </a:cubicBezTo>
                <a:cubicBezTo>
                  <a:pt x="62052" y="1897"/>
                  <a:pt x="59879" y="0"/>
                  <a:pt x="57706" y="0"/>
                </a:cubicBezTo>
                <a:cubicBezTo>
                  <a:pt x="4104" y="14466"/>
                  <a:pt x="4104" y="14466"/>
                  <a:pt x="4104" y="14466"/>
                </a:cubicBezTo>
                <a:cubicBezTo>
                  <a:pt x="0" y="16837"/>
                  <a:pt x="0" y="18972"/>
                  <a:pt x="0" y="21106"/>
                </a:cubicBezTo>
                <a:cubicBezTo>
                  <a:pt x="19074" y="92490"/>
                  <a:pt x="19074" y="92490"/>
                  <a:pt x="19074" y="92490"/>
                </a:cubicBezTo>
                <a:cubicBezTo>
                  <a:pt x="19074" y="94624"/>
                  <a:pt x="23420" y="94624"/>
                  <a:pt x="25835" y="94624"/>
                </a:cubicBezTo>
                <a:cubicBezTo>
                  <a:pt x="47082" y="88221"/>
                  <a:pt x="47082" y="88221"/>
                  <a:pt x="47082" y="88221"/>
                </a:cubicBezTo>
                <a:cubicBezTo>
                  <a:pt x="42736" y="100790"/>
                  <a:pt x="42736" y="100790"/>
                  <a:pt x="42736" y="100790"/>
                </a:cubicBezTo>
                <a:cubicBezTo>
                  <a:pt x="42736" y="102924"/>
                  <a:pt x="44909" y="105059"/>
                  <a:pt x="47082" y="105059"/>
                </a:cubicBezTo>
                <a:cubicBezTo>
                  <a:pt x="96096" y="117628"/>
                  <a:pt x="96096" y="117628"/>
                  <a:pt x="96096" y="117628"/>
                </a:cubicBezTo>
                <a:cubicBezTo>
                  <a:pt x="98269" y="119762"/>
                  <a:pt x="100442" y="117628"/>
                  <a:pt x="102857" y="115494"/>
                </a:cubicBezTo>
                <a:cubicBezTo>
                  <a:pt x="119758" y="50276"/>
                  <a:pt x="119758" y="50276"/>
                  <a:pt x="119758" y="50276"/>
                </a:cubicBezTo>
                <a:cubicBezTo>
                  <a:pt x="119758" y="48379"/>
                  <a:pt x="117826" y="44110"/>
                  <a:pt x="115653" y="44110"/>
                </a:cubicBezTo>
                <a:close/>
                <a:moveTo>
                  <a:pt x="8450" y="23003"/>
                </a:moveTo>
                <a:lnTo>
                  <a:pt x="8450" y="23003"/>
                </a:lnTo>
                <a:cubicBezTo>
                  <a:pt x="55533" y="10434"/>
                  <a:pt x="55533" y="10434"/>
                  <a:pt x="55533" y="10434"/>
                </a:cubicBezTo>
                <a:cubicBezTo>
                  <a:pt x="74849" y="73517"/>
                  <a:pt x="74849" y="73517"/>
                  <a:pt x="74849" y="73517"/>
                </a:cubicBezTo>
                <a:cubicBezTo>
                  <a:pt x="28008" y="86324"/>
                  <a:pt x="28008" y="86324"/>
                  <a:pt x="28008" y="86324"/>
                </a:cubicBezTo>
                <a:lnTo>
                  <a:pt x="8450" y="23003"/>
                </a:lnTo>
                <a:close/>
                <a:moveTo>
                  <a:pt x="93923" y="109328"/>
                </a:moveTo>
                <a:lnTo>
                  <a:pt x="93923" y="109328"/>
                </a:lnTo>
                <a:cubicBezTo>
                  <a:pt x="53601" y="98893"/>
                  <a:pt x="53601" y="98893"/>
                  <a:pt x="53601" y="98893"/>
                </a:cubicBezTo>
                <a:cubicBezTo>
                  <a:pt x="55533" y="86324"/>
                  <a:pt x="55533" y="86324"/>
                  <a:pt x="55533" y="86324"/>
                </a:cubicBezTo>
                <a:cubicBezTo>
                  <a:pt x="79195" y="79683"/>
                  <a:pt x="79195" y="79683"/>
                  <a:pt x="79195" y="79683"/>
                </a:cubicBezTo>
                <a:cubicBezTo>
                  <a:pt x="81126" y="79683"/>
                  <a:pt x="83299" y="77549"/>
                  <a:pt x="83299" y="75652"/>
                </a:cubicBezTo>
                <a:cubicBezTo>
                  <a:pt x="74849" y="41976"/>
                  <a:pt x="74849" y="41976"/>
                  <a:pt x="74849" y="41976"/>
                </a:cubicBezTo>
                <a:cubicBezTo>
                  <a:pt x="108893" y="50276"/>
                  <a:pt x="108893" y="50276"/>
                  <a:pt x="108893" y="50276"/>
                </a:cubicBezTo>
                <a:lnTo>
                  <a:pt x="93923" y="109328"/>
                </a:lnTo>
                <a:close/>
              </a:path>
            </a:pathLst>
          </a:custGeom>
          <a:solidFill>
            <a:srgbClr val="2F2F2F"/>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 name="Slide Number Placeholder 1">
            <a:extLst>
              <a:ext uri="{FF2B5EF4-FFF2-40B4-BE49-F238E27FC236}">
                <a16:creationId xmlns:a16="http://schemas.microsoft.com/office/drawing/2014/main" id="{5050ABD5-F3AF-46A6-9296-A36668A9EE50}"/>
              </a:ext>
            </a:extLst>
          </p:cNvPr>
          <p:cNvSpPr txBox="1">
            <a:spLocks/>
          </p:cNvSpPr>
          <p:nvPr/>
        </p:nvSpPr>
        <p:spPr>
          <a:xfrm>
            <a:off x="8686800" y="6489700"/>
            <a:ext cx="2743200" cy="365125"/>
          </a:xfrm>
          <a:prstGeom prst="rect">
            <a:avLst/>
          </a:prstGeom>
        </p:spPr>
        <p:txBody>
          <a:bodyPr anchor="t"/>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7B18E72-FEC3-4883-A827-22C56F3B664F}" type="slidenum">
              <a:rPr lang="id-ID" sz="1200" dirty="0" smtClean="0">
                <a:solidFill>
                  <a:schemeClr val="bg2">
                    <a:lumMod val="75000"/>
                  </a:schemeClr>
                </a:solidFill>
              </a:rPr>
              <a:pPr algn="r"/>
              <a:t>22</a:t>
            </a:fld>
            <a:endParaRPr lang="id-ID" sz="1200">
              <a:solidFill>
                <a:schemeClr val="bg2">
                  <a:lumMod val="75000"/>
                </a:schemeClr>
              </a:solidFill>
              <a:cs typeface="Calibri" panose="020F0502020204030204"/>
            </a:endParaRPr>
          </a:p>
        </p:txBody>
      </p:sp>
    </p:spTree>
    <p:extLst>
      <p:ext uri="{BB962C8B-B14F-4D97-AF65-F5344CB8AC3E}">
        <p14:creationId xmlns:p14="http://schemas.microsoft.com/office/powerpoint/2010/main" val="1574959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640303"/>
            <a:ext cx="10023867" cy="55902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Risk Factors – Technical Risks</a:t>
            </a:r>
            <a:endParaRPr lang="id-ID" sz="3200" b="1">
              <a:solidFill>
                <a:srgbClr val="FF0000"/>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175199"/>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Table 4">
            <a:extLst>
              <a:ext uri="{FF2B5EF4-FFF2-40B4-BE49-F238E27FC236}">
                <a16:creationId xmlns:a16="http://schemas.microsoft.com/office/drawing/2014/main" id="{631E9D13-1C20-4CC6-94E8-B0FC3552B687}"/>
              </a:ext>
            </a:extLst>
          </p:cNvPr>
          <p:cNvGraphicFramePr>
            <a:graphicFrameLocks noGrp="1"/>
          </p:cNvGraphicFramePr>
          <p:nvPr>
            <p:extLst>
              <p:ext uri="{D42A27DB-BD31-4B8C-83A1-F6EECF244321}">
                <p14:modId xmlns:p14="http://schemas.microsoft.com/office/powerpoint/2010/main" val="1545034429"/>
              </p:ext>
            </p:extLst>
          </p:nvPr>
        </p:nvGraphicFramePr>
        <p:xfrm>
          <a:off x="611616" y="1698198"/>
          <a:ext cx="11234878" cy="3851274"/>
        </p:xfrm>
        <a:graphic>
          <a:graphicData uri="http://schemas.openxmlformats.org/drawingml/2006/table">
            <a:tbl>
              <a:tblPr firstRow="1" bandRow="1">
                <a:tableStyleId>{5940675A-B579-460E-94D1-54222C63F5DA}</a:tableStyleId>
              </a:tblPr>
              <a:tblGrid>
                <a:gridCol w="5298281">
                  <a:extLst>
                    <a:ext uri="{9D8B030D-6E8A-4147-A177-3AD203B41FA5}">
                      <a16:colId xmlns:a16="http://schemas.microsoft.com/office/drawing/2014/main" val="3071555323"/>
                    </a:ext>
                  </a:extLst>
                </a:gridCol>
                <a:gridCol w="5936597">
                  <a:extLst>
                    <a:ext uri="{9D8B030D-6E8A-4147-A177-3AD203B41FA5}">
                      <a16:colId xmlns:a16="http://schemas.microsoft.com/office/drawing/2014/main" val="3300915092"/>
                    </a:ext>
                  </a:extLst>
                </a:gridCol>
              </a:tblGrid>
              <a:tr h="370840">
                <a:tc>
                  <a:txBody>
                    <a:bodyPr/>
                    <a:lstStyle/>
                    <a:p>
                      <a:pPr algn="ctr"/>
                      <a:r>
                        <a:rPr lang="en-US" b="1"/>
                        <a:t>Risk</a:t>
                      </a:r>
                    </a:p>
                  </a:txBody>
                  <a:tcPr/>
                </a:tc>
                <a:tc>
                  <a:txBody>
                    <a:bodyPr/>
                    <a:lstStyle/>
                    <a:p>
                      <a:pPr algn="ctr"/>
                      <a:r>
                        <a:rPr lang="en-US" b="1"/>
                        <a:t>How to mitigate</a:t>
                      </a:r>
                    </a:p>
                  </a:txBody>
                  <a:tcPr/>
                </a:tc>
                <a:extLst>
                  <a:ext uri="{0D108BD9-81ED-4DB2-BD59-A6C34878D82A}">
                    <a16:rowId xmlns:a16="http://schemas.microsoft.com/office/drawing/2014/main" val="2803003488"/>
                  </a:ext>
                </a:extLst>
              </a:tr>
              <a:tr h="370838">
                <a:tc>
                  <a:txBody>
                    <a:bodyPr/>
                    <a:lstStyle/>
                    <a:p>
                      <a:pPr lvl="0">
                        <a:buNone/>
                      </a:pPr>
                      <a:r>
                        <a:rPr lang="en-US"/>
                        <a:t>Might not be able to use the pan and tilt abilities of the camera.</a:t>
                      </a:r>
                    </a:p>
                  </a:txBody>
                  <a:tcPr>
                    <a:noFill/>
                  </a:tcPr>
                </a:tc>
                <a:tc>
                  <a:txBody>
                    <a:bodyPr/>
                    <a:lstStyle/>
                    <a:p>
                      <a:pPr lvl="0">
                        <a:buNone/>
                      </a:pPr>
                      <a:r>
                        <a:rPr lang="en-US"/>
                        <a:t>Controlling the orientation of camera using the designed platform.</a:t>
                      </a:r>
                    </a:p>
                  </a:txBody>
                  <a:tcPr>
                    <a:noFill/>
                  </a:tcPr>
                </a:tc>
                <a:extLst>
                  <a:ext uri="{0D108BD9-81ED-4DB2-BD59-A6C34878D82A}">
                    <a16:rowId xmlns:a16="http://schemas.microsoft.com/office/drawing/2014/main" val="2842863290"/>
                  </a:ext>
                </a:extLst>
              </a:tr>
              <a:tr h="370839">
                <a:tc>
                  <a:txBody>
                    <a:bodyPr/>
                    <a:lstStyle/>
                    <a:p>
                      <a:pPr lvl="0">
                        <a:buNone/>
                      </a:pPr>
                      <a:r>
                        <a:rPr lang="en-US" sz="1800" b="0" u="none" strike="noStrike" noProof="0"/>
                        <a:t>Stabilization of platform will not be possible to achieve entirely from Gyro-PID based controller.</a:t>
                      </a:r>
                      <a:endParaRPr lang="en-US" sz="1800" b="0" i="0" u="none" strike="noStrike" noProof="0">
                        <a:latin typeface="Calibri"/>
                      </a:endParaRPr>
                    </a:p>
                  </a:txBody>
                  <a:tcPr>
                    <a:noFill/>
                  </a:tcPr>
                </a:tc>
                <a:tc>
                  <a:txBody>
                    <a:bodyPr/>
                    <a:lstStyle/>
                    <a:p>
                      <a:pPr lvl="0">
                        <a:buNone/>
                      </a:pPr>
                      <a:r>
                        <a:rPr lang="en-US"/>
                        <a:t>Use digital video stabilization techniques to stabilize the video feed alongside with the mechanical stabilizer.</a:t>
                      </a:r>
                    </a:p>
                  </a:txBody>
                  <a:tcPr>
                    <a:noFill/>
                  </a:tcPr>
                </a:tc>
                <a:extLst>
                  <a:ext uri="{0D108BD9-81ED-4DB2-BD59-A6C34878D82A}">
                    <a16:rowId xmlns:a16="http://schemas.microsoft.com/office/drawing/2014/main" val="1885779902"/>
                  </a:ext>
                </a:extLst>
              </a:tr>
              <a:tr h="370840">
                <a:tc>
                  <a:txBody>
                    <a:bodyPr/>
                    <a:lstStyle/>
                    <a:p>
                      <a:pPr lvl="0">
                        <a:buNone/>
                      </a:pPr>
                      <a:r>
                        <a:rPr lang="en-US" sz="1800" b="0" u="none" strike="noStrike" noProof="0"/>
                        <a:t>Documented motor and servo parameters being different from actual values of the motors obtained.</a:t>
                      </a:r>
                      <a:endParaRPr lang="en-US" sz="1800" b="0" i="0" u="none" strike="noStrike" noProof="0">
                        <a:latin typeface="Calibri"/>
                      </a:endParaRPr>
                    </a:p>
                  </a:txBody>
                  <a:tcPr/>
                </a:tc>
                <a:tc>
                  <a:txBody>
                    <a:bodyPr/>
                    <a:lstStyle/>
                    <a:p>
                      <a:r>
                        <a:rPr lang="en-US"/>
                        <a:t>Perform physical testing of the motors obtained and adjust the control loop parameters </a:t>
                      </a:r>
                    </a:p>
                  </a:txBody>
                  <a:tcPr/>
                </a:tc>
                <a:extLst>
                  <a:ext uri="{0D108BD9-81ED-4DB2-BD59-A6C34878D82A}">
                    <a16:rowId xmlns:a16="http://schemas.microsoft.com/office/drawing/2014/main" val="1069935390"/>
                  </a:ext>
                </a:extLst>
              </a:tr>
              <a:tr h="642937">
                <a:tc>
                  <a:txBody>
                    <a:bodyPr/>
                    <a:lstStyle/>
                    <a:p>
                      <a:pPr lvl="0">
                        <a:buNone/>
                      </a:pPr>
                      <a:r>
                        <a:rPr lang="en-US" sz="1800" b="0" u="none" strike="noStrike" noProof="0"/>
                        <a:t>Workspace volume of the platform not sufficient</a:t>
                      </a:r>
                      <a:endParaRPr lang="en-US" sz="1800" b="0" i="0" u="none" strike="noStrike" noProof="0">
                        <a:latin typeface="Calibri"/>
                      </a:endParaRPr>
                    </a:p>
                  </a:txBody>
                  <a:tcPr/>
                </a:tc>
                <a:tc>
                  <a:txBody>
                    <a:bodyPr/>
                    <a:lstStyle/>
                    <a:p>
                      <a:pPr lvl="0" algn="l">
                        <a:lnSpc>
                          <a:spcPct val="100000"/>
                        </a:lnSpc>
                        <a:spcBef>
                          <a:spcPts val="0"/>
                        </a:spcBef>
                        <a:spcAft>
                          <a:spcPts val="0"/>
                        </a:spcAft>
                        <a:buNone/>
                      </a:pPr>
                      <a:r>
                        <a:rPr lang="en-US" sz="1800" b="0" i="0" u="none" strike="noStrike" noProof="0">
                          <a:latin typeface="Calibri"/>
                        </a:rPr>
                        <a:t>Creating and simulating multiple platform designs with different dimensions and different DOFs  (6 –DOF and 3-DOF)</a:t>
                      </a:r>
                    </a:p>
                  </a:txBody>
                  <a:tcPr/>
                </a:tc>
                <a:extLst>
                  <a:ext uri="{0D108BD9-81ED-4DB2-BD59-A6C34878D82A}">
                    <a16:rowId xmlns:a16="http://schemas.microsoft.com/office/drawing/2014/main" val="1467755528"/>
                  </a:ext>
                </a:extLst>
              </a:tr>
              <a:tr h="642937">
                <a:tc>
                  <a:txBody>
                    <a:bodyPr/>
                    <a:lstStyle/>
                    <a:p>
                      <a:pPr lvl="0">
                        <a:buNone/>
                      </a:pPr>
                      <a:r>
                        <a:rPr lang="en-US" sz="1800" b="0" i="0" u="none" strike="noStrike" noProof="0">
                          <a:latin typeface="Calibri"/>
                        </a:rPr>
                        <a:t>Unable to run the currently selected pipeline in real time.</a:t>
                      </a:r>
                    </a:p>
                  </a:txBody>
                  <a:tcPr/>
                </a:tc>
                <a:tc>
                  <a:txBody>
                    <a:bodyPr/>
                    <a:lstStyle/>
                    <a:p>
                      <a:pPr lvl="0" algn="l">
                        <a:lnSpc>
                          <a:spcPct val="100000"/>
                        </a:lnSpc>
                        <a:spcBef>
                          <a:spcPts val="0"/>
                        </a:spcBef>
                        <a:spcAft>
                          <a:spcPts val="0"/>
                        </a:spcAft>
                        <a:buNone/>
                      </a:pPr>
                      <a:r>
                        <a:rPr lang="en-US" sz="1800" b="0" i="0" u="none" strike="noStrike" noProof="0">
                          <a:latin typeface="Calibri"/>
                        </a:rPr>
                        <a:t>Use smaller, faster algorithms, and use other techniques to improve the accuracy of the model</a:t>
                      </a:r>
                    </a:p>
                  </a:txBody>
                  <a:tcPr/>
                </a:tc>
                <a:extLst>
                  <a:ext uri="{0D108BD9-81ED-4DB2-BD59-A6C34878D82A}">
                    <a16:rowId xmlns:a16="http://schemas.microsoft.com/office/drawing/2014/main" val="2931777433"/>
                  </a:ext>
                </a:extLst>
              </a:tr>
            </a:tbl>
          </a:graphicData>
        </a:graphic>
      </p:graphicFrame>
      <p:sp>
        <p:nvSpPr>
          <p:cNvPr id="2" name="Slide Number Placeholder 1">
            <a:extLst>
              <a:ext uri="{FF2B5EF4-FFF2-40B4-BE49-F238E27FC236}">
                <a16:creationId xmlns:a16="http://schemas.microsoft.com/office/drawing/2014/main" id="{978434D9-D66B-4238-B08F-B7C5B17AD66F}"/>
              </a:ext>
            </a:extLst>
          </p:cNvPr>
          <p:cNvSpPr>
            <a:spLocks noGrp="1"/>
          </p:cNvSpPr>
          <p:nvPr>
            <p:ph type="sldNum" sz="quarter" idx="13"/>
          </p:nvPr>
        </p:nvSpPr>
        <p:spPr/>
        <p:txBody>
          <a:bodyPr/>
          <a:lstStyle/>
          <a:p>
            <a:fld id="{47B18E72-FEC3-4883-A827-22C56F3B664F}" type="slidenum">
              <a:rPr lang="id-ID" smtClean="0"/>
              <a:t>23</a:t>
            </a:fld>
            <a:endParaRPr lang="id-ID"/>
          </a:p>
        </p:txBody>
      </p:sp>
    </p:spTree>
    <p:extLst>
      <p:ext uri="{BB962C8B-B14F-4D97-AF65-F5344CB8AC3E}">
        <p14:creationId xmlns:p14="http://schemas.microsoft.com/office/powerpoint/2010/main" val="3901634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734895"/>
            <a:ext cx="10023867" cy="55902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Risk Factors – Financial Risks</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3826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751336A6-69D7-4013-BD07-5377D96769B8}"/>
              </a:ext>
            </a:extLst>
          </p:cNvPr>
          <p:cNvGraphicFramePr>
            <a:graphicFrameLocks noGrp="1"/>
          </p:cNvGraphicFramePr>
          <p:nvPr>
            <p:extLst>
              <p:ext uri="{D42A27DB-BD31-4B8C-83A1-F6EECF244321}">
                <p14:modId xmlns:p14="http://schemas.microsoft.com/office/powerpoint/2010/main" val="2672703540"/>
              </p:ext>
            </p:extLst>
          </p:nvPr>
        </p:nvGraphicFramePr>
        <p:xfrm>
          <a:off x="602090" y="1458408"/>
          <a:ext cx="10938268" cy="2021840"/>
        </p:xfrm>
        <a:graphic>
          <a:graphicData uri="http://schemas.openxmlformats.org/drawingml/2006/table">
            <a:tbl>
              <a:tblPr firstRow="1" bandRow="1">
                <a:tableStyleId>{5940675A-B579-460E-94D1-54222C63F5DA}</a:tableStyleId>
              </a:tblPr>
              <a:tblGrid>
                <a:gridCol w="5469134">
                  <a:extLst>
                    <a:ext uri="{9D8B030D-6E8A-4147-A177-3AD203B41FA5}">
                      <a16:colId xmlns:a16="http://schemas.microsoft.com/office/drawing/2014/main" val="3071555323"/>
                    </a:ext>
                  </a:extLst>
                </a:gridCol>
                <a:gridCol w="5469134">
                  <a:extLst>
                    <a:ext uri="{9D8B030D-6E8A-4147-A177-3AD203B41FA5}">
                      <a16:colId xmlns:a16="http://schemas.microsoft.com/office/drawing/2014/main" val="3300915092"/>
                    </a:ext>
                  </a:extLst>
                </a:gridCol>
              </a:tblGrid>
              <a:tr h="370840">
                <a:tc>
                  <a:txBody>
                    <a:bodyPr/>
                    <a:lstStyle/>
                    <a:p>
                      <a:pPr algn="ctr"/>
                      <a:r>
                        <a:rPr lang="en-US" b="1"/>
                        <a:t>Risk</a:t>
                      </a:r>
                    </a:p>
                  </a:txBody>
                  <a:tcPr/>
                </a:tc>
                <a:tc>
                  <a:txBody>
                    <a:bodyPr/>
                    <a:lstStyle/>
                    <a:p>
                      <a:pPr algn="ctr"/>
                      <a:r>
                        <a:rPr lang="en-US" b="1"/>
                        <a:t>How to mitigate</a:t>
                      </a:r>
                    </a:p>
                  </a:txBody>
                  <a:tcPr/>
                </a:tc>
                <a:extLst>
                  <a:ext uri="{0D108BD9-81ED-4DB2-BD59-A6C34878D82A}">
                    <a16:rowId xmlns:a16="http://schemas.microsoft.com/office/drawing/2014/main" val="2803003488"/>
                  </a:ext>
                </a:extLst>
              </a:tr>
              <a:tr h="370840">
                <a:tc>
                  <a:txBody>
                    <a:bodyPr/>
                    <a:lstStyle/>
                    <a:p>
                      <a:pPr lvl="0">
                        <a:buNone/>
                      </a:pPr>
                      <a:r>
                        <a:rPr lang="en-US" sz="1800" b="0" u="none" strike="noStrike" noProof="0"/>
                        <a:t>Reordering cost for failing components.</a:t>
                      </a:r>
                      <a:endParaRPr lang="en-US"/>
                    </a:p>
                  </a:txBody>
                  <a:tcPr/>
                </a:tc>
                <a:tc>
                  <a:txBody>
                    <a:bodyPr/>
                    <a:lstStyle/>
                    <a:p>
                      <a:r>
                        <a:rPr lang="en-US"/>
                        <a:t>Order with a buffer margin at first</a:t>
                      </a:r>
                    </a:p>
                  </a:txBody>
                  <a:tcPr/>
                </a:tc>
                <a:extLst>
                  <a:ext uri="{0D108BD9-81ED-4DB2-BD59-A6C34878D82A}">
                    <a16:rowId xmlns:a16="http://schemas.microsoft.com/office/drawing/2014/main" val="1467755528"/>
                  </a:ext>
                </a:extLst>
              </a:tr>
              <a:tr h="370840">
                <a:tc>
                  <a:txBody>
                    <a:bodyPr/>
                    <a:lstStyle/>
                    <a:p>
                      <a:pPr lvl="0">
                        <a:buNone/>
                      </a:pPr>
                      <a:r>
                        <a:rPr lang="en-US" sz="1800" b="0" u="none" strike="noStrike" noProof="0"/>
                        <a:t>Cost limit for the project exceeding the university stipend.</a:t>
                      </a:r>
                      <a:endParaRPr lang="en-US"/>
                    </a:p>
                  </a:txBody>
                  <a:tcPr/>
                </a:tc>
                <a:tc>
                  <a:txBody>
                    <a:bodyPr/>
                    <a:lstStyle/>
                    <a:p>
                      <a:r>
                        <a:rPr lang="en-US"/>
                        <a:t>Self funding</a:t>
                      </a:r>
                    </a:p>
                  </a:txBody>
                  <a:tcPr/>
                </a:tc>
                <a:extLst>
                  <a:ext uri="{0D108BD9-81ED-4DB2-BD59-A6C34878D82A}">
                    <a16:rowId xmlns:a16="http://schemas.microsoft.com/office/drawing/2014/main" val="1540826037"/>
                  </a:ext>
                </a:extLst>
              </a:tr>
              <a:tr h="370840">
                <a:tc>
                  <a:txBody>
                    <a:bodyPr/>
                    <a:lstStyle/>
                    <a:p>
                      <a:r>
                        <a:rPr lang="en-US"/>
                        <a:t>Delivery cost of different vendors</a:t>
                      </a:r>
                    </a:p>
                  </a:txBody>
                  <a:tcPr/>
                </a:tc>
                <a:tc>
                  <a:txBody>
                    <a:bodyPr/>
                    <a:lstStyle/>
                    <a:p>
                      <a:r>
                        <a:rPr lang="en-US"/>
                        <a:t>Selecting a vendor based on the price of the component and customer feedback.</a:t>
                      </a:r>
                    </a:p>
                  </a:txBody>
                  <a:tcPr/>
                </a:tc>
                <a:extLst>
                  <a:ext uri="{0D108BD9-81ED-4DB2-BD59-A6C34878D82A}">
                    <a16:rowId xmlns:a16="http://schemas.microsoft.com/office/drawing/2014/main" val="2323490695"/>
                  </a:ext>
                </a:extLst>
              </a:tr>
            </a:tbl>
          </a:graphicData>
        </a:graphic>
      </p:graphicFrame>
      <p:sp>
        <p:nvSpPr>
          <p:cNvPr id="8" name="Subtitle 2">
            <a:extLst>
              <a:ext uri="{FF2B5EF4-FFF2-40B4-BE49-F238E27FC236}">
                <a16:creationId xmlns:a16="http://schemas.microsoft.com/office/drawing/2014/main" id="{3ACEEE27-A3D3-4538-9674-8B49183F6EFF}"/>
              </a:ext>
            </a:extLst>
          </p:cNvPr>
          <p:cNvSpPr txBox="1">
            <a:spLocks/>
          </p:cNvSpPr>
          <p:nvPr/>
        </p:nvSpPr>
        <p:spPr>
          <a:xfrm>
            <a:off x="602091" y="3660024"/>
            <a:ext cx="10023867" cy="55902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Risk Factors – Sustainability Risks</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10" name="Straight Connector 9">
            <a:extLst>
              <a:ext uri="{FF2B5EF4-FFF2-40B4-BE49-F238E27FC236}">
                <a16:creationId xmlns:a16="http://schemas.microsoft.com/office/drawing/2014/main" id="{A3235592-076E-4B95-9306-97CF16669826}"/>
              </a:ext>
            </a:extLst>
          </p:cNvPr>
          <p:cNvCxnSpPr>
            <a:cxnSpLocks/>
          </p:cNvCxnSpPr>
          <p:nvPr/>
        </p:nvCxnSpPr>
        <p:spPr>
          <a:xfrm>
            <a:off x="764384" y="4163389"/>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B23C8227-B83B-4A3F-BE33-D08F5A3988A0}"/>
              </a:ext>
            </a:extLst>
          </p:cNvPr>
          <p:cNvGraphicFramePr>
            <a:graphicFrameLocks noGrp="1"/>
          </p:cNvGraphicFramePr>
          <p:nvPr>
            <p:extLst>
              <p:ext uri="{D42A27DB-BD31-4B8C-83A1-F6EECF244321}">
                <p14:modId xmlns:p14="http://schemas.microsoft.com/office/powerpoint/2010/main" val="3664496823"/>
              </p:ext>
            </p:extLst>
          </p:nvPr>
        </p:nvGraphicFramePr>
        <p:xfrm>
          <a:off x="602091" y="4387829"/>
          <a:ext cx="10938268" cy="1651000"/>
        </p:xfrm>
        <a:graphic>
          <a:graphicData uri="http://schemas.openxmlformats.org/drawingml/2006/table">
            <a:tbl>
              <a:tblPr firstRow="1" bandRow="1">
                <a:tableStyleId>{5940675A-B579-460E-94D1-54222C63F5DA}</a:tableStyleId>
              </a:tblPr>
              <a:tblGrid>
                <a:gridCol w="5469134">
                  <a:extLst>
                    <a:ext uri="{9D8B030D-6E8A-4147-A177-3AD203B41FA5}">
                      <a16:colId xmlns:a16="http://schemas.microsoft.com/office/drawing/2014/main" val="3071555323"/>
                    </a:ext>
                  </a:extLst>
                </a:gridCol>
                <a:gridCol w="5469134">
                  <a:extLst>
                    <a:ext uri="{9D8B030D-6E8A-4147-A177-3AD203B41FA5}">
                      <a16:colId xmlns:a16="http://schemas.microsoft.com/office/drawing/2014/main" val="3300915092"/>
                    </a:ext>
                  </a:extLst>
                </a:gridCol>
              </a:tblGrid>
              <a:tr h="370840">
                <a:tc>
                  <a:txBody>
                    <a:bodyPr/>
                    <a:lstStyle/>
                    <a:p>
                      <a:pPr algn="ctr"/>
                      <a:r>
                        <a:rPr lang="en-US" b="1"/>
                        <a:t>Risk</a:t>
                      </a:r>
                    </a:p>
                  </a:txBody>
                  <a:tcPr/>
                </a:tc>
                <a:tc>
                  <a:txBody>
                    <a:bodyPr/>
                    <a:lstStyle/>
                    <a:p>
                      <a:pPr algn="ctr"/>
                      <a:r>
                        <a:rPr lang="en-US" b="1"/>
                        <a:t>How to mitigate</a:t>
                      </a:r>
                    </a:p>
                  </a:txBody>
                  <a:tcPr/>
                </a:tc>
                <a:extLst>
                  <a:ext uri="{0D108BD9-81ED-4DB2-BD59-A6C34878D82A}">
                    <a16:rowId xmlns:a16="http://schemas.microsoft.com/office/drawing/2014/main" val="2803003488"/>
                  </a:ext>
                </a:extLst>
              </a:tr>
              <a:tr h="370840">
                <a:tc>
                  <a:txBody>
                    <a:bodyPr/>
                    <a:lstStyle/>
                    <a:p>
                      <a:pPr lvl="0">
                        <a:buNone/>
                      </a:pPr>
                      <a:r>
                        <a:rPr lang="en-US" sz="1800" b="0" u="none" strike="noStrike" noProof="0"/>
                        <a:t>Dataset collection on Sri Lankan sea with sufficient level of suspicious activities may take longer time</a:t>
                      </a:r>
                      <a:endParaRPr lang="en-US" sz="1800" b="0" i="0" u="none" strike="noStrike" noProof="0">
                        <a:latin typeface="Calibri"/>
                      </a:endParaRPr>
                    </a:p>
                  </a:txBody>
                  <a:tcPr/>
                </a:tc>
                <a:tc>
                  <a:txBody>
                    <a:bodyPr/>
                    <a:lstStyle/>
                    <a:p>
                      <a:r>
                        <a:rPr lang="en-US"/>
                        <a:t>Do all the tasks based on available datasets obtained in foreign seas</a:t>
                      </a:r>
                    </a:p>
                  </a:txBody>
                  <a:tcPr/>
                </a:tc>
                <a:extLst>
                  <a:ext uri="{0D108BD9-81ED-4DB2-BD59-A6C34878D82A}">
                    <a16:rowId xmlns:a16="http://schemas.microsoft.com/office/drawing/2014/main" val="1476136540"/>
                  </a:ext>
                </a:extLst>
              </a:tr>
              <a:tr h="370840">
                <a:tc>
                  <a:txBody>
                    <a:bodyPr/>
                    <a:lstStyle/>
                    <a:p>
                      <a:pPr lvl="0">
                        <a:buNone/>
                      </a:pPr>
                      <a:r>
                        <a:rPr lang="en-US" sz="1800" b="0" u="none" strike="noStrike" noProof="0"/>
                        <a:t>Components may not arrive on time and depreciated components</a:t>
                      </a:r>
                      <a:endParaRPr lang="en-US" sz="1800" b="0" i="0" u="none" strike="noStrike" noProof="0">
                        <a:latin typeface="Calibri"/>
                      </a:endParaRPr>
                    </a:p>
                  </a:txBody>
                  <a:tcPr/>
                </a:tc>
                <a:tc>
                  <a:txBody>
                    <a:bodyPr/>
                    <a:lstStyle/>
                    <a:p>
                      <a:r>
                        <a:rPr lang="en-US"/>
                        <a:t>Order components early and check whether they are in good quality</a:t>
                      </a:r>
                    </a:p>
                  </a:txBody>
                  <a:tcPr/>
                </a:tc>
                <a:extLst>
                  <a:ext uri="{0D108BD9-81ED-4DB2-BD59-A6C34878D82A}">
                    <a16:rowId xmlns:a16="http://schemas.microsoft.com/office/drawing/2014/main" val="1069935390"/>
                  </a:ext>
                </a:extLst>
              </a:tr>
            </a:tbl>
          </a:graphicData>
        </a:graphic>
      </p:graphicFrame>
      <p:sp>
        <p:nvSpPr>
          <p:cNvPr id="2" name="Slide Number Placeholder 1">
            <a:extLst>
              <a:ext uri="{FF2B5EF4-FFF2-40B4-BE49-F238E27FC236}">
                <a16:creationId xmlns:a16="http://schemas.microsoft.com/office/drawing/2014/main" id="{A31BB1D8-98B0-4935-B755-2E6F2D8D0342}"/>
              </a:ext>
            </a:extLst>
          </p:cNvPr>
          <p:cNvSpPr>
            <a:spLocks noGrp="1"/>
          </p:cNvSpPr>
          <p:nvPr>
            <p:ph type="sldNum" sz="quarter" idx="13"/>
          </p:nvPr>
        </p:nvSpPr>
        <p:spPr/>
        <p:txBody>
          <a:bodyPr/>
          <a:lstStyle/>
          <a:p>
            <a:fld id="{47B18E72-FEC3-4883-A827-22C56F3B664F}" type="slidenum">
              <a:rPr lang="id-ID" smtClean="0"/>
              <a:t>24</a:t>
            </a:fld>
            <a:endParaRPr lang="id-ID"/>
          </a:p>
        </p:txBody>
      </p:sp>
    </p:spTree>
    <p:extLst>
      <p:ext uri="{BB962C8B-B14F-4D97-AF65-F5344CB8AC3E}">
        <p14:creationId xmlns:p14="http://schemas.microsoft.com/office/powerpoint/2010/main" val="126176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713875"/>
            <a:ext cx="10023867" cy="55902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Risk Factors – Health Risks*</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1724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Table 4">
            <a:extLst>
              <a:ext uri="{FF2B5EF4-FFF2-40B4-BE49-F238E27FC236}">
                <a16:creationId xmlns:a16="http://schemas.microsoft.com/office/drawing/2014/main" id="{2524394F-5153-4BCA-B569-A34B787DE176}"/>
              </a:ext>
            </a:extLst>
          </p:cNvPr>
          <p:cNvGraphicFramePr>
            <a:graphicFrameLocks noGrp="1"/>
          </p:cNvGraphicFramePr>
          <p:nvPr>
            <p:extLst>
              <p:ext uri="{D42A27DB-BD31-4B8C-83A1-F6EECF244321}">
                <p14:modId xmlns:p14="http://schemas.microsoft.com/office/powerpoint/2010/main" val="3908534680"/>
              </p:ext>
            </p:extLst>
          </p:nvPr>
        </p:nvGraphicFramePr>
        <p:xfrm>
          <a:off x="602091" y="1776269"/>
          <a:ext cx="10927757" cy="2199640"/>
        </p:xfrm>
        <a:graphic>
          <a:graphicData uri="http://schemas.openxmlformats.org/drawingml/2006/table">
            <a:tbl>
              <a:tblPr firstRow="1" bandRow="1">
                <a:tableStyleId>{5940675A-B579-460E-94D1-54222C63F5DA}</a:tableStyleId>
              </a:tblPr>
              <a:tblGrid>
                <a:gridCol w="5639802">
                  <a:extLst>
                    <a:ext uri="{9D8B030D-6E8A-4147-A177-3AD203B41FA5}">
                      <a16:colId xmlns:a16="http://schemas.microsoft.com/office/drawing/2014/main" val="3071555323"/>
                    </a:ext>
                  </a:extLst>
                </a:gridCol>
                <a:gridCol w="5287955">
                  <a:extLst>
                    <a:ext uri="{9D8B030D-6E8A-4147-A177-3AD203B41FA5}">
                      <a16:colId xmlns:a16="http://schemas.microsoft.com/office/drawing/2014/main" val="3300915092"/>
                    </a:ext>
                  </a:extLst>
                </a:gridCol>
              </a:tblGrid>
              <a:tr h="370840">
                <a:tc>
                  <a:txBody>
                    <a:bodyPr/>
                    <a:lstStyle/>
                    <a:p>
                      <a:pPr algn="ctr"/>
                      <a:r>
                        <a:rPr lang="en-US" b="1"/>
                        <a:t>Risk</a:t>
                      </a:r>
                    </a:p>
                  </a:txBody>
                  <a:tcPr/>
                </a:tc>
                <a:tc>
                  <a:txBody>
                    <a:bodyPr/>
                    <a:lstStyle/>
                    <a:p>
                      <a:pPr algn="ctr"/>
                      <a:r>
                        <a:rPr lang="en-US" b="1"/>
                        <a:t>How to mitigate</a:t>
                      </a:r>
                    </a:p>
                  </a:txBody>
                  <a:tcPr/>
                </a:tc>
                <a:extLst>
                  <a:ext uri="{0D108BD9-81ED-4DB2-BD59-A6C34878D82A}">
                    <a16:rowId xmlns:a16="http://schemas.microsoft.com/office/drawing/2014/main" val="2803003488"/>
                  </a:ext>
                </a:extLst>
              </a:tr>
              <a:tr h="370840">
                <a:tc>
                  <a:txBody>
                    <a:bodyPr/>
                    <a:lstStyle/>
                    <a:p>
                      <a:pPr lvl="0">
                        <a:buNone/>
                      </a:pPr>
                      <a:r>
                        <a:rPr lang="en-US" sz="1800" b="0" u="none" strike="noStrike" noProof="0"/>
                        <a:t>Received packages from overseas may not have adhered to the safety measures from the vendors</a:t>
                      </a:r>
                      <a:endParaRPr lang="en-US" sz="1800" b="0" i="0" u="none" strike="noStrike" noProof="0">
                        <a:latin typeface="Calibri"/>
                      </a:endParaRPr>
                    </a:p>
                  </a:txBody>
                  <a:tcPr/>
                </a:tc>
                <a:tc>
                  <a:txBody>
                    <a:bodyPr/>
                    <a:lstStyle/>
                    <a:p>
                      <a:r>
                        <a:rPr lang="en-US"/>
                        <a:t>Sanitization of the packages and selecting the vendors more carefully</a:t>
                      </a:r>
                    </a:p>
                  </a:txBody>
                  <a:tcPr/>
                </a:tc>
                <a:extLst>
                  <a:ext uri="{0D108BD9-81ED-4DB2-BD59-A6C34878D82A}">
                    <a16:rowId xmlns:a16="http://schemas.microsoft.com/office/drawing/2014/main" val="1069935390"/>
                  </a:ext>
                </a:extLst>
              </a:tr>
              <a:tr h="370840">
                <a:tc>
                  <a:txBody>
                    <a:bodyPr/>
                    <a:lstStyle/>
                    <a:p>
                      <a:pPr lvl="0">
                        <a:buNone/>
                      </a:pPr>
                      <a:r>
                        <a:rPr lang="en-US" sz="1800" b="0" u="none" strike="noStrike" noProof="0"/>
                        <a:t>Getting firsthand experience on how the suspicious activities are detected by SL Navy, how the movements and vibrations of vessels may affect the quality of our algorithms not possible due to the current context.</a:t>
                      </a:r>
                      <a:endParaRPr lang="en-US" sz="1800" b="0" i="0" u="none" strike="noStrike" noProof="0">
                        <a:latin typeface="Calibri"/>
                      </a:endParaRPr>
                    </a:p>
                  </a:txBody>
                  <a:tcPr/>
                </a:tc>
                <a:tc>
                  <a:txBody>
                    <a:bodyPr/>
                    <a:lstStyle/>
                    <a:p>
                      <a:r>
                        <a:rPr lang="en-US"/>
                        <a:t>Contact personnel from SL Navy through a Zoom meeting and get their input when the situation is better</a:t>
                      </a:r>
                    </a:p>
                  </a:txBody>
                  <a:tcPr/>
                </a:tc>
                <a:extLst>
                  <a:ext uri="{0D108BD9-81ED-4DB2-BD59-A6C34878D82A}">
                    <a16:rowId xmlns:a16="http://schemas.microsoft.com/office/drawing/2014/main" val="1467755528"/>
                  </a:ext>
                </a:extLst>
              </a:tr>
            </a:tbl>
          </a:graphicData>
        </a:graphic>
      </p:graphicFrame>
      <p:sp>
        <p:nvSpPr>
          <p:cNvPr id="2" name="Slide Number Placeholder 1">
            <a:extLst>
              <a:ext uri="{FF2B5EF4-FFF2-40B4-BE49-F238E27FC236}">
                <a16:creationId xmlns:a16="http://schemas.microsoft.com/office/drawing/2014/main" id="{871CA459-4E67-4E8D-B1A4-5BE1807CCE13}"/>
              </a:ext>
            </a:extLst>
          </p:cNvPr>
          <p:cNvSpPr>
            <a:spLocks noGrp="1"/>
          </p:cNvSpPr>
          <p:nvPr>
            <p:ph type="sldNum" sz="quarter" idx="13"/>
          </p:nvPr>
        </p:nvSpPr>
        <p:spPr/>
        <p:txBody>
          <a:bodyPr/>
          <a:lstStyle/>
          <a:p>
            <a:fld id="{47B18E72-FEC3-4883-A827-22C56F3B664F}" type="slidenum">
              <a:rPr lang="id-ID" smtClean="0"/>
              <a:t>25</a:t>
            </a:fld>
            <a:endParaRPr lang="id-ID"/>
          </a:p>
        </p:txBody>
      </p:sp>
      <p:sp>
        <p:nvSpPr>
          <p:cNvPr id="8" name="TextBox 7">
            <a:extLst>
              <a:ext uri="{FF2B5EF4-FFF2-40B4-BE49-F238E27FC236}">
                <a16:creationId xmlns:a16="http://schemas.microsoft.com/office/drawing/2014/main" id="{4059DA0F-096A-4C72-AFDB-2C94FC8B21AD}"/>
              </a:ext>
            </a:extLst>
          </p:cNvPr>
          <p:cNvSpPr txBox="1"/>
          <p:nvPr/>
        </p:nvSpPr>
        <p:spPr>
          <a:xfrm>
            <a:off x="602091" y="4217664"/>
            <a:ext cx="1020504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*Due to COVID-19</a:t>
            </a:r>
            <a:endParaRPr lang="en-US" sz="1100">
              <a:cs typeface="Calibri"/>
            </a:endParaRPr>
          </a:p>
        </p:txBody>
      </p:sp>
    </p:spTree>
    <p:extLst>
      <p:ext uri="{BB962C8B-B14F-4D97-AF65-F5344CB8AC3E}">
        <p14:creationId xmlns:p14="http://schemas.microsoft.com/office/powerpoint/2010/main" val="1880838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713875"/>
            <a:ext cx="10023867" cy="55902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Budget</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1724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Table 4">
            <a:extLst>
              <a:ext uri="{FF2B5EF4-FFF2-40B4-BE49-F238E27FC236}">
                <a16:creationId xmlns:a16="http://schemas.microsoft.com/office/drawing/2014/main" id="{665D29EE-0F1E-4DA4-8475-4B11DA29D737}"/>
              </a:ext>
            </a:extLst>
          </p:cNvPr>
          <p:cNvGraphicFramePr>
            <a:graphicFrameLocks noGrp="1"/>
          </p:cNvGraphicFramePr>
          <p:nvPr>
            <p:extLst>
              <p:ext uri="{D42A27DB-BD31-4B8C-83A1-F6EECF244321}">
                <p14:modId xmlns:p14="http://schemas.microsoft.com/office/powerpoint/2010/main" val="3244298624"/>
              </p:ext>
            </p:extLst>
          </p:nvPr>
        </p:nvGraphicFramePr>
        <p:xfrm>
          <a:off x="602092" y="1467595"/>
          <a:ext cx="10959289" cy="4382712"/>
        </p:xfrm>
        <a:graphic>
          <a:graphicData uri="http://schemas.openxmlformats.org/drawingml/2006/table">
            <a:tbl>
              <a:tblPr firstRow="1" bandRow="1">
                <a:tableStyleId>{5940675A-B579-460E-94D1-54222C63F5DA}</a:tableStyleId>
              </a:tblPr>
              <a:tblGrid>
                <a:gridCol w="4851774">
                  <a:extLst>
                    <a:ext uri="{9D8B030D-6E8A-4147-A177-3AD203B41FA5}">
                      <a16:colId xmlns:a16="http://schemas.microsoft.com/office/drawing/2014/main" val="4036148452"/>
                    </a:ext>
                  </a:extLst>
                </a:gridCol>
                <a:gridCol w="1198669">
                  <a:extLst>
                    <a:ext uri="{9D8B030D-6E8A-4147-A177-3AD203B41FA5}">
                      <a16:colId xmlns:a16="http://schemas.microsoft.com/office/drawing/2014/main" val="144847619"/>
                    </a:ext>
                  </a:extLst>
                </a:gridCol>
                <a:gridCol w="1027431">
                  <a:extLst>
                    <a:ext uri="{9D8B030D-6E8A-4147-A177-3AD203B41FA5}">
                      <a16:colId xmlns:a16="http://schemas.microsoft.com/office/drawing/2014/main" val="1494033865"/>
                    </a:ext>
                  </a:extLst>
                </a:gridCol>
                <a:gridCol w="1141594">
                  <a:extLst>
                    <a:ext uri="{9D8B030D-6E8A-4147-A177-3AD203B41FA5}">
                      <a16:colId xmlns:a16="http://schemas.microsoft.com/office/drawing/2014/main" val="3942052284"/>
                    </a:ext>
                  </a:extLst>
                </a:gridCol>
                <a:gridCol w="1445990">
                  <a:extLst>
                    <a:ext uri="{9D8B030D-6E8A-4147-A177-3AD203B41FA5}">
                      <a16:colId xmlns:a16="http://schemas.microsoft.com/office/drawing/2014/main" val="329725142"/>
                    </a:ext>
                  </a:extLst>
                </a:gridCol>
                <a:gridCol w="1293831">
                  <a:extLst>
                    <a:ext uri="{9D8B030D-6E8A-4147-A177-3AD203B41FA5}">
                      <a16:colId xmlns:a16="http://schemas.microsoft.com/office/drawing/2014/main" val="4198521670"/>
                    </a:ext>
                  </a:extLst>
                </a:gridCol>
              </a:tblGrid>
              <a:tr h="855192">
                <a:tc>
                  <a:txBody>
                    <a:bodyPr/>
                    <a:lstStyle/>
                    <a:p>
                      <a:pPr algn="ctr"/>
                      <a:r>
                        <a:rPr lang="en-US" sz="1800" b="1"/>
                        <a:t>Item</a:t>
                      </a:r>
                      <a:endParaRPr lang="en-US" sz="1800" b="1">
                        <a:latin typeface="+mn-lt"/>
                      </a:endParaRPr>
                    </a:p>
                  </a:txBody>
                  <a:tcPr anchor="ctr"/>
                </a:tc>
                <a:tc>
                  <a:txBody>
                    <a:bodyPr/>
                    <a:lstStyle/>
                    <a:p>
                      <a:pPr algn="ctr"/>
                      <a:r>
                        <a:rPr lang="en-US" sz="1800" b="1"/>
                        <a:t>Unit Price ($)</a:t>
                      </a:r>
                      <a:endParaRPr lang="en-US" sz="1800" b="1">
                        <a:latin typeface="+mn-lt"/>
                      </a:endParaRPr>
                    </a:p>
                  </a:txBody>
                  <a:tcPr anchor="ctr"/>
                </a:tc>
                <a:tc>
                  <a:txBody>
                    <a:bodyPr/>
                    <a:lstStyle/>
                    <a:p>
                      <a:pPr algn="ctr"/>
                      <a:r>
                        <a:rPr lang="en-US" sz="1800" b="1"/>
                        <a:t>No of Units</a:t>
                      </a:r>
                      <a:endParaRPr lang="en-US" sz="1800" b="1">
                        <a:latin typeface="+mn-lt"/>
                      </a:endParaRPr>
                    </a:p>
                  </a:txBody>
                  <a:tcPr anchor="ctr"/>
                </a:tc>
                <a:tc>
                  <a:txBody>
                    <a:bodyPr/>
                    <a:lstStyle/>
                    <a:p>
                      <a:pPr algn="ctr"/>
                      <a:r>
                        <a:rPr lang="en-US" sz="1800" b="1"/>
                        <a:t>Total</a:t>
                      </a:r>
                      <a:br>
                        <a:rPr lang="en-US" sz="1800" b="1"/>
                      </a:br>
                      <a:r>
                        <a:rPr lang="en-US" sz="1800" b="1"/>
                        <a:t>($)</a:t>
                      </a:r>
                      <a:endParaRPr lang="en-US" sz="1800" b="1">
                        <a:latin typeface="+mn-lt"/>
                      </a:endParaRPr>
                    </a:p>
                  </a:txBody>
                  <a:tcPr anchor="ctr"/>
                </a:tc>
                <a:tc>
                  <a:txBody>
                    <a:bodyPr/>
                    <a:lstStyle/>
                    <a:p>
                      <a:pPr lvl="0" algn="ctr">
                        <a:buNone/>
                      </a:pPr>
                      <a:r>
                        <a:rPr lang="en-US" sz="1800" b="1"/>
                        <a:t>Total (LKR)</a:t>
                      </a:r>
                    </a:p>
                    <a:p>
                      <a:pPr lvl="0" algn="ctr">
                        <a:buNone/>
                      </a:pPr>
                      <a:r>
                        <a:rPr lang="en-US" sz="1800" b="1"/>
                        <a:t>(1USD = LKR185)</a:t>
                      </a:r>
                      <a:endParaRPr lang="en-US" sz="1800" b="1">
                        <a:latin typeface="+mn-lt"/>
                      </a:endParaRPr>
                    </a:p>
                  </a:txBody>
                  <a:tcPr anchor="ctr"/>
                </a:tc>
                <a:tc>
                  <a:txBody>
                    <a:bodyPr/>
                    <a:lstStyle/>
                    <a:p>
                      <a:pPr lvl="0" algn="ctr">
                        <a:buNone/>
                      </a:pPr>
                      <a:r>
                        <a:rPr lang="en-US" sz="1800" b="1"/>
                        <a:t>Sponsored</a:t>
                      </a:r>
                      <a:endParaRPr lang="en-US" sz="1800" b="1">
                        <a:latin typeface="+mn-lt"/>
                      </a:endParaRPr>
                    </a:p>
                  </a:txBody>
                  <a:tcPr anchor="ctr"/>
                </a:tc>
                <a:extLst>
                  <a:ext uri="{0D108BD9-81ED-4DB2-BD59-A6C34878D82A}">
                    <a16:rowId xmlns:a16="http://schemas.microsoft.com/office/drawing/2014/main" val="109025548"/>
                  </a:ext>
                </a:extLst>
              </a:tr>
              <a:tr h="350695">
                <a:tc>
                  <a:txBody>
                    <a:bodyPr/>
                    <a:lstStyle/>
                    <a:p>
                      <a:pPr algn="ctr"/>
                      <a:r>
                        <a:rPr lang="en-US" sz="1800" b="1"/>
                        <a:t>FLIR M232 Thermal Camera</a:t>
                      </a:r>
                      <a:endParaRPr lang="en-US" sz="1800" b="1">
                        <a:latin typeface="+mn-lt"/>
                      </a:endParaRPr>
                    </a:p>
                  </a:txBody>
                  <a:tcPr/>
                </a:tc>
                <a:tc>
                  <a:txBody>
                    <a:bodyPr/>
                    <a:lstStyle/>
                    <a:p>
                      <a:pPr algn="ctr"/>
                      <a:r>
                        <a:rPr lang="en-US" sz="1800"/>
                        <a:t>3499</a:t>
                      </a:r>
                      <a:endParaRPr lang="en-US" sz="1800">
                        <a:latin typeface="+mn-lt"/>
                      </a:endParaRPr>
                    </a:p>
                  </a:txBody>
                  <a:tcPr/>
                </a:tc>
                <a:tc>
                  <a:txBody>
                    <a:bodyPr/>
                    <a:lstStyle/>
                    <a:p>
                      <a:pPr algn="ctr"/>
                      <a:r>
                        <a:rPr lang="en-US" sz="1800"/>
                        <a:t>1</a:t>
                      </a:r>
                      <a:endParaRPr lang="en-US" sz="1800">
                        <a:latin typeface="+mn-lt"/>
                      </a:endParaRPr>
                    </a:p>
                  </a:txBody>
                  <a:tcPr/>
                </a:tc>
                <a:tc>
                  <a:txBody>
                    <a:bodyPr/>
                    <a:lstStyle/>
                    <a:p>
                      <a:pPr algn="ctr"/>
                      <a:r>
                        <a:rPr lang="en-US" sz="1800"/>
                        <a:t>3499</a:t>
                      </a:r>
                      <a:endParaRPr lang="en-US" sz="1800">
                        <a:latin typeface="+mn-lt"/>
                      </a:endParaRPr>
                    </a:p>
                  </a:txBody>
                  <a:tcPr/>
                </a:tc>
                <a:tc>
                  <a:txBody>
                    <a:bodyPr/>
                    <a:lstStyle/>
                    <a:p>
                      <a:pPr lvl="0" algn="ctr">
                        <a:buNone/>
                      </a:pPr>
                      <a:r>
                        <a:rPr lang="en-US" sz="1800" b="0" u="none" strike="noStrike" noProof="0"/>
                        <a:t>645791.54</a:t>
                      </a:r>
                      <a:endParaRPr lang="en-US" sz="1800">
                        <a:latin typeface="+mn-lt"/>
                      </a:endParaRPr>
                    </a:p>
                  </a:txBody>
                  <a:tcPr/>
                </a:tc>
                <a:tc>
                  <a:txBody>
                    <a:bodyPr/>
                    <a:lstStyle/>
                    <a:p>
                      <a:pPr lvl="0" algn="ctr">
                        <a:buNone/>
                      </a:pPr>
                      <a:r>
                        <a:rPr lang="en-US" sz="1800"/>
                        <a:t>Yes</a:t>
                      </a:r>
                      <a:endParaRPr lang="en-US" sz="1800">
                        <a:latin typeface="+mn-lt"/>
                      </a:endParaRPr>
                    </a:p>
                  </a:txBody>
                  <a:tcPr/>
                </a:tc>
                <a:extLst>
                  <a:ext uri="{0D108BD9-81ED-4DB2-BD59-A6C34878D82A}">
                    <a16:rowId xmlns:a16="http://schemas.microsoft.com/office/drawing/2014/main" val="2296929893"/>
                  </a:ext>
                </a:extLst>
              </a:tr>
              <a:tr h="333709">
                <a:tc>
                  <a:txBody>
                    <a:bodyPr/>
                    <a:lstStyle/>
                    <a:p>
                      <a:pPr lvl="0" algn="ctr">
                        <a:lnSpc>
                          <a:spcPct val="100000"/>
                        </a:lnSpc>
                        <a:spcBef>
                          <a:spcPts val="0"/>
                        </a:spcBef>
                        <a:spcAft>
                          <a:spcPts val="0"/>
                        </a:spcAft>
                        <a:buNone/>
                      </a:pPr>
                      <a:r>
                        <a:rPr lang="en-US" sz="1800" b="1" u="none" strike="noStrike" noProof="0"/>
                        <a:t>DS3218 Servo</a:t>
                      </a:r>
                      <a:endParaRPr lang="en-US" sz="1800" b="1" i="0" u="none" strike="noStrike" noProof="0">
                        <a:latin typeface="+mn-lt"/>
                      </a:endParaRPr>
                    </a:p>
                  </a:txBody>
                  <a:tcPr/>
                </a:tc>
                <a:tc>
                  <a:txBody>
                    <a:bodyPr/>
                    <a:lstStyle/>
                    <a:p>
                      <a:pPr algn="ctr"/>
                      <a:r>
                        <a:rPr lang="en-US" sz="1800"/>
                        <a:t>11.20</a:t>
                      </a:r>
                      <a:endParaRPr lang="en-US" sz="1800">
                        <a:latin typeface="+mn-lt"/>
                      </a:endParaRPr>
                    </a:p>
                  </a:txBody>
                  <a:tcPr/>
                </a:tc>
                <a:tc>
                  <a:txBody>
                    <a:bodyPr/>
                    <a:lstStyle/>
                    <a:p>
                      <a:pPr algn="ctr"/>
                      <a:r>
                        <a:rPr lang="en-US" sz="1800">
                          <a:latin typeface="+mn-lt"/>
                        </a:rPr>
                        <a:t>8</a:t>
                      </a:r>
                    </a:p>
                  </a:txBody>
                  <a:tcPr/>
                </a:tc>
                <a:tc>
                  <a:txBody>
                    <a:bodyPr/>
                    <a:lstStyle/>
                    <a:p>
                      <a:pPr algn="ctr"/>
                      <a:r>
                        <a:rPr lang="en-US" sz="1800"/>
                        <a:t>89.6</a:t>
                      </a:r>
                      <a:endParaRPr lang="en-US" sz="1800">
                        <a:latin typeface="+mn-lt"/>
                      </a:endParaRPr>
                    </a:p>
                  </a:txBody>
                  <a:tcPr/>
                </a:tc>
                <a:tc>
                  <a:txBody>
                    <a:bodyPr/>
                    <a:lstStyle/>
                    <a:p>
                      <a:pPr lvl="0" algn="ctr">
                        <a:buNone/>
                      </a:pPr>
                      <a:r>
                        <a:rPr lang="en-US" sz="1800" b="0" u="none" strike="noStrike" noProof="0"/>
                        <a:t>16576</a:t>
                      </a:r>
                    </a:p>
                  </a:txBody>
                  <a:tcPr/>
                </a:tc>
                <a:tc>
                  <a:txBody>
                    <a:bodyPr/>
                    <a:lstStyle/>
                    <a:p>
                      <a:pPr lvl="0" algn="ctr">
                        <a:buNone/>
                      </a:pPr>
                      <a:r>
                        <a:rPr lang="en-US" sz="1800"/>
                        <a:t>No</a:t>
                      </a:r>
                      <a:endParaRPr lang="en-US" sz="1800">
                        <a:latin typeface="+mn-lt"/>
                      </a:endParaRPr>
                    </a:p>
                  </a:txBody>
                  <a:tcPr/>
                </a:tc>
                <a:extLst>
                  <a:ext uri="{0D108BD9-81ED-4DB2-BD59-A6C34878D82A}">
                    <a16:rowId xmlns:a16="http://schemas.microsoft.com/office/drawing/2014/main" val="2171272777"/>
                  </a:ext>
                </a:extLst>
              </a:tr>
              <a:tr h="288879">
                <a:tc>
                  <a:txBody>
                    <a:bodyPr/>
                    <a:lstStyle/>
                    <a:p>
                      <a:pPr lvl="0" algn="ctr">
                        <a:lnSpc>
                          <a:spcPct val="100000"/>
                        </a:lnSpc>
                        <a:spcBef>
                          <a:spcPts val="0"/>
                        </a:spcBef>
                        <a:spcAft>
                          <a:spcPts val="0"/>
                        </a:spcAft>
                        <a:buNone/>
                      </a:pPr>
                      <a:r>
                        <a:rPr lang="en-US" sz="1800" b="1" u="none" strike="noStrike" noProof="0"/>
                        <a:t>Connecting Rods (4 per set)</a:t>
                      </a:r>
                      <a:endParaRPr lang="en-US" sz="1800" b="1" i="0" u="none" strike="noStrike" noProof="0">
                        <a:latin typeface="+mn-lt"/>
                      </a:endParaRPr>
                    </a:p>
                  </a:txBody>
                  <a:tcPr/>
                </a:tc>
                <a:tc>
                  <a:txBody>
                    <a:bodyPr/>
                    <a:lstStyle/>
                    <a:p>
                      <a:pPr algn="ctr"/>
                      <a:r>
                        <a:rPr lang="en-US" sz="1800"/>
                        <a:t>9</a:t>
                      </a:r>
                      <a:endParaRPr lang="en-US" sz="1800">
                        <a:latin typeface="+mn-lt"/>
                      </a:endParaRPr>
                    </a:p>
                  </a:txBody>
                  <a:tcPr/>
                </a:tc>
                <a:tc>
                  <a:txBody>
                    <a:bodyPr/>
                    <a:lstStyle/>
                    <a:p>
                      <a:pPr algn="ctr"/>
                      <a:r>
                        <a:rPr lang="en-US" sz="1800">
                          <a:latin typeface="+mn-lt"/>
                        </a:rPr>
                        <a:t>4</a:t>
                      </a:r>
                    </a:p>
                  </a:txBody>
                  <a:tcPr/>
                </a:tc>
                <a:tc>
                  <a:txBody>
                    <a:bodyPr/>
                    <a:lstStyle/>
                    <a:p>
                      <a:pPr algn="ctr"/>
                      <a:r>
                        <a:rPr lang="en-US" sz="1800"/>
                        <a:t>36</a:t>
                      </a:r>
                    </a:p>
                  </a:txBody>
                  <a:tcPr/>
                </a:tc>
                <a:tc>
                  <a:txBody>
                    <a:bodyPr/>
                    <a:lstStyle/>
                    <a:p>
                      <a:pPr lvl="0" algn="ctr">
                        <a:buNone/>
                      </a:pPr>
                      <a:r>
                        <a:rPr lang="en-US" sz="1800" b="0" u="none" strike="noStrike" noProof="0"/>
                        <a:t>6660</a:t>
                      </a:r>
                      <a:endParaRPr lang="en-US"/>
                    </a:p>
                  </a:txBody>
                  <a:tcPr/>
                </a:tc>
                <a:tc>
                  <a:txBody>
                    <a:bodyPr/>
                    <a:lstStyle/>
                    <a:p>
                      <a:pPr lvl="0" algn="ctr">
                        <a:buNone/>
                      </a:pPr>
                      <a:r>
                        <a:rPr lang="en-US" sz="1800"/>
                        <a:t>No</a:t>
                      </a:r>
                      <a:endParaRPr lang="en-US" sz="1800">
                        <a:latin typeface="+mn-lt"/>
                      </a:endParaRPr>
                    </a:p>
                  </a:txBody>
                  <a:tcPr/>
                </a:tc>
                <a:extLst>
                  <a:ext uri="{0D108BD9-81ED-4DB2-BD59-A6C34878D82A}">
                    <a16:rowId xmlns:a16="http://schemas.microsoft.com/office/drawing/2014/main" val="753745612"/>
                  </a:ext>
                </a:extLst>
              </a:tr>
              <a:tr h="338642">
                <a:tc>
                  <a:txBody>
                    <a:bodyPr/>
                    <a:lstStyle/>
                    <a:p>
                      <a:pPr lvl="0" algn="ctr">
                        <a:lnSpc>
                          <a:spcPct val="100000"/>
                        </a:lnSpc>
                        <a:spcBef>
                          <a:spcPts val="0"/>
                        </a:spcBef>
                        <a:spcAft>
                          <a:spcPts val="0"/>
                        </a:spcAft>
                        <a:buNone/>
                      </a:pPr>
                      <a:r>
                        <a:rPr lang="en-US" sz="1800" b="1" u="none" strike="noStrike" noProof="0"/>
                        <a:t>2s1p 5200mAh LiPo Battery</a:t>
                      </a:r>
                      <a:endParaRPr lang="en-US" sz="1800" b="1" i="0" u="none" strike="noStrike" noProof="0">
                        <a:latin typeface="+mn-lt"/>
                      </a:endParaRPr>
                    </a:p>
                  </a:txBody>
                  <a:tcPr/>
                </a:tc>
                <a:tc>
                  <a:txBody>
                    <a:bodyPr/>
                    <a:lstStyle/>
                    <a:p>
                      <a:pPr algn="ctr"/>
                      <a:r>
                        <a:rPr lang="en-US" sz="1800"/>
                        <a:t>40</a:t>
                      </a:r>
                      <a:endParaRPr lang="en-US" sz="1800">
                        <a:latin typeface="+mn-lt"/>
                      </a:endParaRPr>
                    </a:p>
                  </a:txBody>
                  <a:tcPr/>
                </a:tc>
                <a:tc>
                  <a:txBody>
                    <a:bodyPr/>
                    <a:lstStyle/>
                    <a:p>
                      <a:pPr algn="ctr"/>
                      <a:r>
                        <a:rPr lang="en-US" sz="1800"/>
                        <a:t>1</a:t>
                      </a:r>
                      <a:endParaRPr lang="en-US" sz="1800">
                        <a:latin typeface="+mn-lt"/>
                      </a:endParaRPr>
                    </a:p>
                  </a:txBody>
                  <a:tcPr/>
                </a:tc>
                <a:tc>
                  <a:txBody>
                    <a:bodyPr/>
                    <a:lstStyle/>
                    <a:p>
                      <a:pPr algn="ctr"/>
                      <a:r>
                        <a:rPr lang="en-US" sz="1800"/>
                        <a:t>40</a:t>
                      </a:r>
                      <a:endParaRPr lang="en-US" sz="1800">
                        <a:latin typeface="+mn-lt"/>
                      </a:endParaRPr>
                    </a:p>
                  </a:txBody>
                  <a:tcPr/>
                </a:tc>
                <a:tc>
                  <a:txBody>
                    <a:bodyPr/>
                    <a:lstStyle/>
                    <a:p>
                      <a:pPr lvl="0" algn="ctr">
                        <a:buNone/>
                      </a:pPr>
                      <a:r>
                        <a:rPr lang="en-US" sz="1800" b="0" u="none" strike="noStrike" noProof="0"/>
                        <a:t>7382.58</a:t>
                      </a:r>
                      <a:endParaRPr lang="en-US" sz="1800">
                        <a:latin typeface="+mn-lt"/>
                      </a:endParaRPr>
                    </a:p>
                  </a:txBody>
                  <a:tcPr/>
                </a:tc>
                <a:tc>
                  <a:txBody>
                    <a:bodyPr/>
                    <a:lstStyle/>
                    <a:p>
                      <a:pPr lvl="0" algn="ctr">
                        <a:buNone/>
                      </a:pPr>
                      <a:r>
                        <a:rPr lang="en-US" sz="1800"/>
                        <a:t>No</a:t>
                      </a:r>
                      <a:endParaRPr lang="en-US" sz="1800">
                        <a:latin typeface="+mn-lt"/>
                      </a:endParaRPr>
                    </a:p>
                  </a:txBody>
                  <a:tcPr/>
                </a:tc>
                <a:extLst>
                  <a:ext uri="{0D108BD9-81ED-4DB2-BD59-A6C34878D82A}">
                    <a16:rowId xmlns:a16="http://schemas.microsoft.com/office/drawing/2014/main" val="1030354156"/>
                  </a:ext>
                </a:extLst>
              </a:tr>
              <a:tr h="377895">
                <a:tc>
                  <a:txBody>
                    <a:bodyPr/>
                    <a:lstStyle/>
                    <a:p>
                      <a:pPr lvl="0" algn="ctr">
                        <a:lnSpc>
                          <a:spcPct val="100000"/>
                        </a:lnSpc>
                        <a:spcBef>
                          <a:spcPts val="0"/>
                        </a:spcBef>
                        <a:spcAft>
                          <a:spcPts val="0"/>
                        </a:spcAft>
                        <a:buNone/>
                      </a:pPr>
                      <a:r>
                        <a:rPr lang="en-US" sz="1800" b="1" u="none" strike="noStrike" noProof="0"/>
                        <a:t>Mini IMU 9 - </a:t>
                      </a:r>
                      <a:r>
                        <a:rPr lang="en-US" sz="1800" b="1" u="none" strike="noStrike" noProof="0" err="1"/>
                        <a:t>Pololu</a:t>
                      </a:r>
                      <a:endParaRPr lang="en-US" sz="1800" b="1" i="0" u="none" strike="noStrike" noProof="0">
                        <a:latin typeface="+mn-lt"/>
                      </a:endParaRPr>
                    </a:p>
                  </a:txBody>
                  <a:tcPr/>
                </a:tc>
                <a:tc>
                  <a:txBody>
                    <a:bodyPr/>
                    <a:lstStyle/>
                    <a:p>
                      <a:pPr algn="ctr"/>
                      <a:r>
                        <a:rPr lang="en-US" sz="1800"/>
                        <a:t>16</a:t>
                      </a:r>
                      <a:endParaRPr lang="en-US" sz="1800">
                        <a:latin typeface="+mn-lt"/>
                      </a:endParaRPr>
                    </a:p>
                  </a:txBody>
                  <a:tcPr/>
                </a:tc>
                <a:tc>
                  <a:txBody>
                    <a:bodyPr/>
                    <a:lstStyle/>
                    <a:p>
                      <a:pPr algn="ctr"/>
                      <a:r>
                        <a:rPr lang="en-US" sz="1800">
                          <a:latin typeface="+mn-lt"/>
                        </a:rPr>
                        <a:t>2</a:t>
                      </a:r>
                    </a:p>
                  </a:txBody>
                  <a:tcPr/>
                </a:tc>
                <a:tc>
                  <a:txBody>
                    <a:bodyPr/>
                    <a:lstStyle/>
                    <a:p>
                      <a:pPr algn="ctr"/>
                      <a:r>
                        <a:rPr lang="en-US" sz="1800"/>
                        <a:t>32</a:t>
                      </a:r>
                    </a:p>
                  </a:txBody>
                  <a:tcPr/>
                </a:tc>
                <a:tc>
                  <a:txBody>
                    <a:bodyPr/>
                    <a:lstStyle/>
                    <a:p>
                      <a:pPr lvl="0" algn="ctr">
                        <a:buNone/>
                      </a:pPr>
                      <a:r>
                        <a:rPr lang="en-US" sz="1800" b="0" u="none" strike="noStrike" noProof="0"/>
                        <a:t>5920</a:t>
                      </a:r>
                      <a:endParaRPr lang="en-US" sz="1800">
                        <a:latin typeface="+mn-lt"/>
                      </a:endParaRPr>
                    </a:p>
                  </a:txBody>
                  <a:tcPr/>
                </a:tc>
                <a:tc>
                  <a:txBody>
                    <a:bodyPr/>
                    <a:lstStyle/>
                    <a:p>
                      <a:pPr lvl="0" algn="ctr">
                        <a:buNone/>
                      </a:pPr>
                      <a:r>
                        <a:rPr lang="en-US" sz="1800"/>
                        <a:t>No</a:t>
                      </a:r>
                      <a:endParaRPr lang="en-US" sz="1800">
                        <a:latin typeface="+mn-lt"/>
                      </a:endParaRPr>
                    </a:p>
                  </a:txBody>
                  <a:tcPr/>
                </a:tc>
                <a:extLst>
                  <a:ext uri="{0D108BD9-81ED-4DB2-BD59-A6C34878D82A}">
                    <a16:rowId xmlns:a16="http://schemas.microsoft.com/office/drawing/2014/main" val="3516315955"/>
                  </a:ext>
                </a:extLst>
              </a:tr>
              <a:tr h="375107">
                <a:tc>
                  <a:txBody>
                    <a:bodyPr/>
                    <a:lstStyle/>
                    <a:p>
                      <a:pPr lvl="0" algn="ctr">
                        <a:lnSpc>
                          <a:spcPct val="100000"/>
                        </a:lnSpc>
                        <a:spcBef>
                          <a:spcPts val="0"/>
                        </a:spcBef>
                        <a:spcAft>
                          <a:spcPts val="0"/>
                        </a:spcAft>
                        <a:buNone/>
                      </a:pPr>
                      <a:r>
                        <a:rPr lang="en-US" sz="1800" b="1" u="none" strike="noStrike" noProof="0"/>
                        <a:t>Raspberry Pi 3 </a:t>
                      </a:r>
                      <a:endParaRPr lang="en-US" sz="1800" b="1" i="0" u="none" strike="noStrike" noProof="0">
                        <a:latin typeface="+mn-lt"/>
                      </a:endParaRPr>
                    </a:p>
                  </a:txBody>
                  <a:tcPr/>
                </a:tc>
                <a:tc>
                  <a:txBody>
                    <a:bodyPr/>
                    <a:lstStyle/>
                    <a:p>
                      <a:pPr algn="ctr"/>
                      <a:r>
                        <a:rPr lang="en-US" sz="1800"/>
                        <a:t>40</a:t>
                      </a:r>
                      <a:endParaRPr lang="en-US" sz="1800">
                        <a:latin typeface="+mn-lt"/>
                      </a:endParaRPr>
                    </a:p>
                  </a:txBody>
                  <a:tcPr/>
                </a:tc>
                <a:tc>
                  <a:txBody>
                    <a:bodyPr/>
                    <a:lstStyle/>
                    <a:p>
                      <a:pPr algn="ctr"/>
                      <a:r>
                        <a:rPr lang="en-US" sz="1800"/>
                        <a:t>1</a:t>
                      </a:r>
                      <a:endParaRPr lang="en-US" sz="1800">
                        <a:latin typeface="+mn-lt"/>
                      </a:endParaRPr>
                    </a:p>
                  </a:txBody>
                  <a:tcPr/>
                </a:tc>
                <a:tc>
                  <a:txBody>
                    <a:bodyPr/>
                    <a:lstStyle/>
                    <a:p>
                      <a:pPr algn="ctr"/>
                      <a:r>
                        <a:rPr lang="en-US" sz="1800"/>
                        <a:t>40</a:t>
                      </a:r>
                      <a:endParaRPr lang="en-US" sz="1800">
                        <a:latin typeface="+mn-lt"/>
                      </a:endParaRPr>
                    </a:p>
                  </a:txBody>
                  <a:tcPr/>
                </a:tc>
                <a:tc>
                  <a:txBody>
                    <a:bodyPr/>
                    <a:lstStyle/>
                    <a:p>
                      <a:pPr lvl="0" algn="ctr">
                        <a:buNone/>
                      </a:pPr>
                      <a:r>
                        <a:rPr lang="en-US" sz="1800" b="0" u="none" strike="noStrike" noProof="0"/>
                        <a:t>7382.58</a:t>
                      </a:r>
                      <a:endParaRPr lang="en-US" sz="1800">
                        <a:latin typeface="+mn-lt"/>
                      </a:endParaRPr>
                    </a:p>
                  </a:txBody>
                  <a:tcPr/>
                </a:tc>
                <a:tc>
                  <a:txBody>
                    <a:bodyPr/>
                    <a:lstStyle/>
                    <a:p>
                      <a:pPr lvl="0" algn="ctr">
                        <a:buNone/>
                      </a:pPr>
                      <a:r>
                        <a:rPr lang="en-US" sz="1800"/>
                        <a:t>No</a:t>
                      </a:r>
                      <a:endParaRPr lang="en-US" sz="1800">
                        <a:latin typeface="+mn-lt"/>
                      </a:endParaRPr>
                    </a:p>
                  </a:txBody>
                  <a:tcPr/>
                </a:tc>
                <a:extLst>
                  <a:ext uri="{0D108BD9-81ED-4DB2-BD59-A6C34878D82A}">
                    <a16:rowId xmlns:a16="http://schemas.microsoft.com/office/drawing/2014/main" val="3344406186"/>
                  </a:ext>
                </a:extLst>
              </a:tr>
              <a:tr h="403849">
                <a:tc>
                  <a:txBody>
                    <a:bodyPr/>
                    <a:lstStyle/>
                    <a:p>
                      <a:pPr lvl="0" algn="ctr">
                        <a:lnSpc>
                          <a:spcPct val="100000"/>
                        </a:lnSpc>
                        <a:spcBef>
                          <a:spcPts val="0"/>
                        </a:spcBef>
                        <a:spcAft>
                          <a:spcPts val="0"/>
                        </a:spcAft>
                        <a:buNone/>
                      </a:pPr>
                      <a:r>
                        <a:rPr lang="en-US" sz="1800" b="1" u="none" strike="noStrike" noProof="0"/>
                        <a:t>Base and top platforms Laser Cut (approx.)</a:t>
                      </a:r>
                      <a:endParaRPr lang="en-US" sz="1800" b="1" i="0" u="none" strike="noStrike" noProof="0">
                        <a:latin typeface="+mn-lt"/>
                      </a:endParaRPr>
                    </a:p>
                  </a:txBody>
                  <a:tcPr/>
                </a:tc>
                <a:tc>
                  <a:txBody>
                    <a:bodyPr/>
                    <a:lstStyle/>
                    <a:p>
                      <a:pPr lvl="0" algn="ctr">
                        <a:buNone/>
                      </a:pPr>
                      <a:endParaRPr lang="en-US" sz="1800">
                        <a:latin typeface="+mn-lt"/>
                      </a:endParaRPr>
                    </a:p>
                  </a:txBody>
                  <a:tcPr/>
                </a:tc>
                <a:tc>
                  <a:txBody>
                    <a:bodyPr/>
                    <a:lstStyle/>
                    <a:p>
                      <a:pPr lvl="0" algn="ctr">
                        <a:buNone/>
                      </a:pPr>
                      <a:endParaRPr lang="en-US" sz="1800">
                        <a:latin typeface="+mn-lt"/>
                      </a:endParaRPr>
                    </a:p>
                  </a:txBody>
                  <a:tcPr/>
                </a:tc>
                <a:tc>
                  <a:txBody>
                    <a:bodyPr/>
                    <a:lstStyle/>
                    <a:p>
                      <a:pPr lvl="0" algn="ctr">
                        <a:buNone/>
                      </a:pPr>
                      <a:endParaRPr lang="en-US" sz="1800">
                        <a:latin typeface="+mn-lt"/>
                      </a:endParaRPr>
                    </a:p>
                  </a:txBody>
                  <a:tcPr/>
                </a:tc>
                <a:tc>
                  <a:txBody>
                    <a:bodyPr/>
                    <a:lstStyle/>
                    <a:p>
                      <a:pPr lvl="0" algn="ctr">
                        <a:buNone/>
                      </a:pPr>
                      <a:r>
                        <a:rPr lang="en-US" sz="1800"/>
                        <a:t>5,000</a:t>
                      </a:r>
                      <a:endParaRPr lang="en-US" sz="1800">
                        <a:latin typeface="+mn-lt"/>
                      </a:endParaRPr>
                    </a:p>
                  </a:txBody>
                  <a:tcPr/>
                </a:tc>
                <a:tc>
                  <a:txBody>
                    <a:bodyPr/>
                    <a:lstStyle/>
                    <a:p>
                      <a:pPr lvl="0" algn="ctr">
                        <a:buNone/>
                      </a:pPr>
                      <a:r>
                        <a:rPr lang="en-US" sz="1800">
                          <a:latin typeface="+mn-lt"/>
                        </a:rPr>
                        <a:t>No</a:t>
                      </a:r>
                    </a:p>
                  </a:txBody>
                  <a:tcPr/>
                </a:tc>
                <a:extLst>
                  <a:ext uri="{0D108BD9-81ED-4DB2-BD59-A6C34878D82A}">
                    <a16:rowId xmlns:a16="http://schemas.microsoft.com/office/drawing/2014/main" val="3592236535"/>
                  </a:ext>
                </a:extLst>
              </a:tr>
              <a:tr h="372667">
                <a:tc>
                  <a:txBody>
                    <a:bodyPr/>
                    <a:lstStyle/>
                    <a:p>
                      <a:pPr lvl="0" algn="ctr">
                        <a:lnSpc>
                          <a:spcPct val="100000"/>
                        </a:lnSpc>
                        <a:spcBef>
                          <a:spcPts val="0"/>
                        </a:spcBef>
                        <a:spcAft>
                          <a:spcPts val="0"/>
                        </a:spcAft>
                        <a:buNone/>
                      </a:pPr>
                      <a:r>
                        <a:rPr lang="en-US" sz="1800" b="1" u="none" strike="noStrike" noProof="0"/>
                        <a:t>GPU</a:t>
                      </a:r>
                      <a:endParaRPr lang="en-US" sz="1800" b="1" i="0" u="none" strike="noStrike" noProof="0">
                        <a:latin typeface="+mn-lt"/>
                      </a:endParaRPr>
                    </a:p>
                  </a:txBody>
                  <a:tcPr/>
                </a:tc>
                <a:tc>
                  <a:txBody>
                    <a:bodyPr/>
                    <a:lstStyle/>
                    <a:p>
                      <a:pPr lvl="0" algn="ctr">
                        <a:buNone/>
                      </a:pPr>
                      <a:r>
                        <a:rPr lang="en-US" sz="1800">
                          <a:latin typeface="+mn-lt"/>
                        </a:rPr>
                        <a:t>300</a:t>
                      </a:r>
                    </a:p>
                  </a:txBody>
                  <a:tcPr/>
                </a:tc>
                <a:tc>
                  <a:txBody>
                    <a:bodyPr/>
                    <a:lstStyle/>
                    <a:p>
                      <a:pPr lvl="0" algn="ctr">
                        <a:buNone/>
                      </a:pPr>
                      <a:r>
                        <a:rPr lang="en-US" sz="1800">
                          <a:latin typeface="+mn-lt"/>
                        </a:rPr>
                        <a:t>1</a:t>
                      </a:r>
                    </a:p>
                  </a:txBody>
                  <a:tcPr/>
                </a:tc>
                <a:tc>
                  <a:txBody>
                    <a:bodyPr/>
                    <a:lstStyle/>
                    <a:p>
                      <a:pPr lvl="0" algn="ctr">
                        <a:buNone/>
                      </a:pPr>
                      <a:r>
                        <a:rPr lang="en-US" sz="1800">
                          <a:latin typeface="+mn-lt"/>
                        </a:rPr>
                        <a:t>300</a:t>
                      </a:r>
                    </a:p>
                  </a:txBody>
                  <a:tcPr/>
                </a:tc>
                <a:tc>
                  <a:txBody>
                    <a:bodyPr/>
                    <a:lstStyle/>
                    <a:p>
                      <a:pPr lvl="0" algn="ctr">
                        <a:buNone/>
                      </a:pPr>
                      <a:r>
                        <a:rPr lang="en-US" sz="1800">
                          <a:latin typeface="+mn-lt"/>
                        </a:rPr>
                        <a:t>55,500</a:t>
                      </a:r>
                    </a:p>
                  </a:txBody>
                  <a:tcPr/>
                </a:tc>
                <a:tc>
                  <a:txBody>
                    <a:bodyPr/>
                    <a:lstStyle/>
                    <a:p>
                      <a:pPr lvl="0" algn="ctr">
                        <a:buNone/>
                      </a:pPr>
                      <a:r>
                        <a:rPr lang="en-US" sz="1800">
                          <a:latin typeface="+mn-lt"/>
                        </a:rPr>
                        <a:t>Yes</a:t>
                      </a:r>
                    </a:p>
                  </a:txBody>
                  <a:tcPr/>
                </a:tc>
                <a:extLst>
                  <a:ext uri="{0D108BD9-81ED-4DB2-BD59-A6C34878D82A}">
                    <a16:rowId xmlns:a16="http://schemas.microsoft.com/office/drawing/2014/main" val="3009978334"/>
                  </a:ext>
                </a:extLst>
              </a:tr>
              <a:tr h="475754">
                <a:tc gridSpan="6">
                  <a:txBody>
                    <a:bodyPr/>
                    <a:lstStyle/>
                    <a:p>
                      <a:pPr lvl="0" algn="ctr">
                        <a:lnSpc>
                          <a:spcPct val="100000"/>
                        </a:lnSpc>
                        <a:spcBef>
                          <a:spcPts val="0"/>
                        </a:spcBef>
                        <a:spcAft>
                          <a:spcPts val="0"/>
                        </a:spcAft>
                        <a:buNone/>
                      </a:pPr>
                      <a:r>
                        <a:rPr lang="en-US" sz="1800" b="1" u="none" strike="noStrike" noProof="0"/>
                        <a:t>Total Budget =  LKR 750,212.7 ( Non-Sponsored = LKR 48921.16) </a:t>
                      </a:r>
                      <a:endParaRPr lang="en-US" sz="1800" b="1" i="0" u="none" strike="noStrike" noProof="0">
                        <a:latin typeface="+mn-lt"/>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3295993"/>
                  </a:ext>
                </a:extLst>
              </a:tr>
            </a:tbl>
          </a:graphicData>
        </a:graphic>
      </p:graphicFrame>
      <p:sp>
        <p:nvSpPr>
          <p:cNvPr id="2" name="Slide Number Placeholder 1">
            <a:extLst>
              <a:ext uri="{FF2B5EF4-FFF2-40B4-BE49-F238E27FC236}">
                <a16:creationId xmlns:a16="http://schemas.microsoft.com/office/drawing/2014/main" id="{331B717B-9108-4CE4-AF30-1AC8904CD6C4}"/>
              </a:ext>
            </a:extLst>
          </p:cNvPr>
          <p:cNvSpPr>
            <a:spLocks noGrp="1"/>
          </p:cNvSpPr>
          <p:nvPr>
            <p:ph type="sldNum" sz="quarter" idx="13"/>
          </p:nvPr>
        </p:nvSpPr>
        <p:spPr/>
        <p:txBody>
          <a:bodyPr/>
          <a:lstStyle/>
          <a:p>
            <a:fld id="{47B18E72-FEC3-4883-A827-22C56F3B664F}" type="slidenum">
              <a:rPr lang="id-ID" smtClean="0"/>
              <a:t>26</a:t>
            </a:fld>
            <a:endParaRPr lang="id-ID"/>
          </a:p>
        </p:txBody>
      </p:sp>
    </p:spTree>
    <p:extLst>
      <p:ext uri="{BB962C8B-B14F-4D97-AF65-F5344CB8AC3E}">
        <p14:creationId xmlns:p14="http://schemas.microsoft.com/office/powerpoint/2010/main" val="2824911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314496"/>
            <a:ext cx="10023867"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Timeline</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817861"/>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4AC291-640F-471F-8541-FF23111B2038}"/>
              </a:ext>
            </a:extLst>
          </p:cNvPr>
          <p:cNvPicPr>
            <a:picLocks noChangeAspect="1"/>
          </p:cNvPicPr>
          <p:nvPr/>
        </p:nvPicPr>
        <p:blipFill rotWithShape="1">
          <a:blip r:embed="rId3"/>
          <a:srcRect l="9576" t="18406" r="29009" b="10129"/>
          <a:stretch/>
        </p:blipFill>
        <p:spPr>
          <a:xfrm>
            <a:off x="1478204" y="960337"/>
            <a:ext cx="9235592" cy="5578575"/>
          </a:xfrm>
          <a:prstGeom prst="rect">
            <a:avLst/>
          </a:prstGeom>
        </p:spPr>
      </p:pic>
      <p:sp>
        <p:nvSpPr>
          <p:cNvPr id="2" name="Slide Number Placeholder 1">
            <a:extLst>
              <a:ext uri="{FF2B5EF4-FFF2-40B4-BE49-F238E27FC236}">
                <a16:creationId xmlns:a16="http://schemas.microsoft.com/office/drawing/2014/main" id="{9E3E8F5D-47A8-4DED-9067-623934BDF107}"/>
              </a:ext>
            </a:extLst>
          </p:cNvPr>
          <p:cNvSpPr>
            <a:spLocks noGrp="1"/>
          </p:cNvSpPr>
          <p:nvPr>
            <p:ph type="sldNum" sz="quarter" idx="13"/>
          </p:nvPr>
        </p:nvSpPr>
        <p:spPr/>
        <p:txBody>
          <a:bodyPr/>
          <a:lstStyle/>
          <a:p>
            <a:fld id="{47B18E72-FEC3-4883-A827-22C56F3B664F}" type="slidenum">
              <a:rPr lang="id-ID" smtClean="0"/>
              <a:t>27</a:t>
            </a:fld>
            <a:endParaRPr lang="id-ID"/>
          </a:p>
        </p:txBody>
      </p:sp>
    </p:spTree>
    <p:extLst>
      <p:ext uri="{BB962C8B-B14F-4D97-AF65-F5344CB8AC3E}">
        <p14:creationId xmlns:p14="http://schemas.microsoft.com/office/powerpoint/2010/main" val="178507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713875"/>
            <a:ext cx="10023867"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Task Delegation</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1724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C4DFA64D-396C-42E6-A76B-D4F8A931D02D}"/>
              </a:ext>
            </a:extLst>
          </p:cNvPr>
          <p:cNvGraphicFramePr>
            <a:graphicFrameLocks noGrp="1"/>
          </p:cNvGraphicFramePr>
          <p:nvPr>
            <p:extLst>
              <p:ext uri="{D42A27DB-BD31-4B8C-83A1-F6EECF244321}">
                <p14:modId xmlns:p14="http://schemas.microsoft.com/office/powerpoint/2010/main" val="2439987337"/>
              </p:ext>
            </p:extLst>
          </p:nvPr>
        </p:nvGraphicFramePr>
        <p:xfrm>
          <a:off x="602091" y="1537376"/>
          <a:ext cx="11129412" cy="4767105"/>
        </p:xfrm>
        <a:graphic>
          <a:graphicData uri="http://schemas.openxmlformats.org/drawingml/2006/table">
            <a:tbl>
              <a:tblPr firstRow="1" bandRow="1">
                <a:tableStyleId>{5940675A-B579-460E-94D1-54222C63F5DA}</a:tableStyleId>
              </a:tblPr>
              <a:tblGrid>
                <a:gridCol w="2204171">
                  <a:extLst>
                    <a:ext uri="{9D8B030D-6E8A-4147-A177-3AD203B41FA5}">
                      <a16:colId xmlns:a16="http://schemas.microsoft.com/office/drawing/2014/main" val="3644605471"/>
                    </a:ext>
                  </a:extLst>
                </a:gridCol>
                <a:gridCol w="1355835">
                  <a:extLst>
                    <a:ext uri="{9D8B030D-6E8A-4147-A177-3AD203B41FA5}">
                      <a16:colId xmlns:a16="http://schemas.microsoft.com/office/drawing/2014/main" val="509532449"/>
                    </a:ext>
                  </a:extLst>
                </a:gridCol>
                <a:gridCol w="3722514">
                  <a:extLst>
                    <a:ext uri="{9D8B030D-6E8A-4147-A177-3AD203B41FA5}">
                      <a16:colId xmlns:a16="http://schemas.microsoft.com/office/drawing/2014/main" val="4108189312"/>
                    </a:ext>
                  </a:extLst>
                </a:gridCol>
                <a:gridCol w="873696">
                  <a:extLst>
                    <a:ext uri="{9D8B030D-6E8A-4147-A177-3AD203B41FA5}">
                      <a16:colId xmlns:a16="http://schemas.microsoft.com/office/drawing/2014/main" val="262892212"/>
                    </a:ext>
                  </a:extLst>
                </a:gridCol>
                <a:gridCol w="958278">
                  <a:extLst>
                    <a:ext uri="{9D8B030D-6E8A-4147-A177-3AD203B41FA5}">
                      <a16:colId xmlns:a16="http://schemas.microsoft.com/office/drawing/2014/main" val="4239891492"/>
                    </a:ext>
                  </a:extLst>
                </a:gridCol>
                <a:gridCol w="917638">
                  <a:extLst>
                    <a:ext uri="{9D8B030D-6E8A-4147-A177-3AD203B41FA5}">
                      <a16:colId xmlns:a16="http://schemas.microsoft.com/office/drawing/2014/main" val="3857539160"/>
                    </a:ext>
                  </a:extLst>
                </a:gridCol>
                <a:gridCol w="1097280">
                  <a:extLst>
                    <a:ext uri="{9D8B030D-6E8A-4147-A177-3AD203B41FA5}">
                      <a16:colId xmlns:a16="http://schemas.microsoft.com/office/drawing/2014/main" val="2250401865"/>
                    </a:ext>
                  </a:extLst>
                </a:gridCol>
              </a:tblGrid>
              <a:tr h="0">
                <a:tc rowSpan="2">
                  <a:txBody>
                    <a:bodyPr/>
                    <a:lstStyle/>
                    <a:p>
                      <a:pPr algn="ctr"/>
                      <a:r>
                        <a:rPr lang="en-US" b="1"/>
                        <a:t>Task Group</a:t>
                      </a:r>
                    </a:p>
                  </a:txBody>
                  <a:tcPr anchor="ctr"/>
                </a:tc>
                <a:tc rowSpan="2">
                  <a:txBody>
                    <a:bodyPr/>
                    <a:lstStyle/>
                    <a:p>
                      <a:pPr algn="ctr"/>
                      <a:r>
                        <a:rPr lang="en-US" b="1"/>
                        <a:t>Responsible </a:t>
                      </a:r>
                    </a:p>
                    <a:p>
                      <a:pPr algn="ctr"/>
                      <a:r>
                        <a:rPr lang="en-US" b="1"/>
                        <a:t>Person</a:t>
                      </a:r>
                    </a:p>
                  </a:txBody>
                  <a:tcPr anchor="ctr"/>
                </a:tc>
                <a:tc rowSpan="2">
                  <a:txBody>
                    <a:bodyPr/>
                    <a:lstStyle/>
                    <a:p>
                      <a:pPr algn="ctr"/>
                      <a:r>
                        <a:rPr lang="en-US" b="1"/>
                        <a:t>Tasks</a:t>
                      </a:r>
                    </a:p>
                  </a:txBody>
                  <a:tcPr anchor="ctr"/>
                </a:tc>
                <a:tc gridSpan="4">
                  <a:txBody>
                    <a:bodyPr/>
                    <a:lstStyle/>
                    <a:p>
                      <a:pPr algn="ctr"/>
                      <a:r>
                        <a:rPr lang="en-US" b="1"/>
                        <a:t>Delegation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2672585"/>
                  </a:ext>
                </a:extLst>
              </a:tr>
              <a:tr h="370840">
                <a:tc vMerge="1">
                  <a:txBody>
                    <a:bodyPr/>
                    <a:lstStyle/>
                    <a:p>
                      <a:pPr algn="ctr"/>
                      <a:endParaRPr lang="en-US"/>
                    </a:p>
                  </a:txBody>
                  <a:tcPr/>
                </a:tc>
                <a:tc vMerge="1">
                  <a:txBody>
                    <a:bodyPr/>
                    <a:lstStyle/>
                    <a:p>
                      <a:pPr algn="ctr"/>
                      <a:endParaRPr lang="en-US"/>
                    </a:p>
                  </a:txBody>
                  <a:tcPr/>
                </a:tc>
                <a:tc vMerge="1">
                  <a:txBody>
                    <a:bodyPr/>
                    <a:lstStyle/>
                    <a:p>
                      <a:pPr algn="ctr"/>
                      <a:endParaRPr lang="en-US"/>
                    </a:p>
                  </a:txBody>
                  <a:tcPr/>
                </a:tc>
                <a:tc>
                  <a:txBody>
                    <a:bodyPr/>
                    <a:lstStyle/>
                    <a:p>
                      <a:pPr algn="ctr"/>
                      <a:r>
                        <a:rPr lang="en-US" b="1" err="1"/>
                        <a:t>Kalana</a:t>
                      </a:r>
                      <a:endParaRPr lang="en-US" b="1"/>
                    </a:p>
                  </a:txBody>
                  <a:tcPr anchor="ctr"/>
                </a:tc>
                <a:tc>
                  <a:txBody>
                    <a:bodyPr/>
                    <a:lstStyle/>
                    <a:p>
                      <a:pPr algn="ctr"/>
                      <a:r>
                        <a:rPr lang="en-US" b="1" err="1"/>
                        <a:t>Sakuna</a:t>
                      </a:r>
                      <a:endParaRPr lang="en-US" b="1"/>
                    </a:p>
                  </a:txBody>
                  <a:tcPr anchor="ctr"/>
                </a:tc>
                <a:tc>
                  <a:txBody>
                    <a:bodyPr/>
                    <a:lstStyle/>
                    <a:p>
                      <a:pPr algn="ctr"/>
                      <a:r>
                        <a:rPr lang="en-US" b="1"/>
                        <a:t>Sachira</a:t>
                      </a:r>
                    </a:p>
                  </a:txBody>
                  <a:tcPr anchor="ctr"/>
                </a:tc>
                <a:tc>
                  <a:txBody>
                    <a:bodyPr/>
                    <a:lstStyle/>
                    <a:p>
                      <a:pPr algn="ctr"/>
                      <a:r>
                        <a:rPr lang="en-US" b="1"/>
                        <a:t>Shechem</a:t>
                      </a:r>
                    </a:p>
                  </a:txBody>
                  <a:tcPr anchor="ctr"/>
                </a:tc>
                <a:extLst>
                  <a:ext uri="{0D108BD9-81ED-4DB2-BD59-A6C34878D82A}">
                    <a16:rowId xmlns:a16="http://schemas.microsoft.com/office/drawing/2014/main" val="1956299025"/>
                  </a:ext>
                </a:extLst>
              </a:tr>
              <a:tr h="367189">
                <a:tc rowSpan="4">
                  <a:txBody>
                    <a:bodyPr/>
                    <a:lstStyle/>
                    <a:p>
                      <a:r>
                        <a:rPr lang="en-US" b="1"/>
                        <a:t>Object Detection and Activity Detection</a:t>
                      </a:r>
                    </a:p>
                  </a:txBody>
                  <a:tcPr anchor="ctr"/>
                </a:tc>
                <a:tc rowSpan="4">
                  <a:txBody>
                    <a:bodyPr/>
                    <a:lstStyle/>
                    <a:p>
                      <a:pPr algn="ctr"/>
                      <a:r>
                        <a:rPr lang="en-US"/>
                        <a:t>Shechem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Preprocessing</a:t>
                      </a:r>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ym typeface="Wingdings" panose="05000000000000000000" pitchFamily="2" charset="2"/>
                        </a:rPr>
                        <a:t></a:t>
                      </a: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extLst>
                  <a:ext uri="{0D108BD9-81ED-4DB2-BD59-A6C34878D82A}">
                    <a16:rowId xmlns:a16="http://schemas.microsoft.com/office/drawing/2014/main" val="3723555497"/>
                  </a:ext>
                </a:extLst>
              </a:tr>
              <a:tr h="367189">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Annotation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291893361"/>
                  </a:ext>
                </a:extLst>
              </a:tr>
              <a:tr h="367189">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Algorithm Development and Training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3666356905"/>
                  </a:ext>
                </a:extLst>
              </a:tr>
              <a:tr h="367189">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Object Tracking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598678555"/>
                  </a:ext>
                </a:extLst>
              </a:tr>
              <a:tr h="343615">
                <a:tc rowSpan="4">
                  <a:txBody>
                    <a:bodyPr/>
                    <a:lstStyle/>
                    <a:p>
                      <a:r>
                        <a:rPr lang="en-US" b="1"/>
                        <a:t>Platform and Control System Design</a:t>
                      </a:r>
                    </a:p>
                  </a:txBody>
                  <a:tcPr anchor="ctr"/>
                </a:tc>
                <a:tc rowSpan="4">
                  <a:txBody>
                    <a:bodyPr/>
                    <a:lstStyle/>
                    <a:p>
                      <a:pPr algn="ctr"/>
                      <a:r>
                        <a:rPr lang="en-US"/>
                        <a:t>Sachira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Platform Design</a:t>
                      </a: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extLst>
                  <a:ext uri="{0D108BD9-81ED-4DB2-BD59-A6C34878D82A}">
                    <a16:rowId xmlns:a16="http://schemas.microsoft.com/office/drawing/2014/main" val="2600579855"/>
                  </a:ext>
                </a:extLst>
              </a:tr>
              <a:tr h="296466">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Simulation</a:t>
                      </a: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extLst>
                  <a:ext uri="{0D108BD9-81ED-4DB2-BD59-A6C34878D82A}">
                    <a16:rowId xmlns:a16="http://schemas.microsoft.com/office/drawing/2014/main" val="3484087705"/>
                  </a:ext>
                </a:extLst>
              </a:tr>
              <a:tr h="32004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Prototyping</a:t>
                      </a: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a:t>
                      </a:r>
                      <a:endParaRPr lang="en-US"/>
                    </a:p>
                  </a:txBody>
                  <a:tcPr anchor="ctr"/>
                </a:tc>
                <a:extLst>
                  <a:ext uri="{0D108BD9-81ED-4DB2-BD59-A6C34878D82A}">
                    <a16:rowId xmlns:a16="http://schemas.microsoft.com/office/drawing/2014/main" val="3027449480"/>
                  </a:ext>
                </a:extLst>
              </a:tr>
              <a:tr h="343615">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Control System and Programming</a:t>
                      </a: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extLst>
                  <a:ext uri="{0D108BD9-81ED-4DB2-BD59-A6C34878D82A}">
                    <a16:rowId xmlns:a16="http://schemas.microsoft.com/office/drawing/2014/main" val="2412930242"/>
                  </a:ext>
                </a:extLst>
              </a:tr>
              <a:tr h="367189">
                <a:tc>
                  <a:txBody>
                    <a:bodyPr/>
                    <a:lstStyle/>
                    <a:p>
                      <a:r>
                        <a:rPr lang="en-US" b="1"/>
                        <a:t>Integration</a:t>
                      </a:r>
                    </a:p>
                  </a:txBody>
                  <a:tcPr anchor="ctr"/>
                </a:tc>
                <a:tc>
                  <a:txBody>
                    <a:bodyPr/>
                    <a:lstStyle/>
                    <a:p>
                      <a:pPr algn="ctr"/>
                      <a:r>
                        <a:rPr lang="en-US" err="1"/>
                        <a:t>Kalana</a:t>
                      </a: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Integration of Hardware and Software</a:t>
                      </a: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extLst>
                  <a:ext uri="{0D108BD9-81ED-4DB2-BD59-A6C34878D82A}">
                    <a16:rowId xmlns:a16="http://schemas.microsoft.com/office/drawing/2014/main" val="1630997335"/>
                  </a:ext>
                </a:extLst>
              </a:tr>
              <a:tr h="320040">
                <a:tc rowSpan="2">
                  <a:txBody>
                    <a:bodyPr/>
                    <a:lstStyle/>
                    <a:p>
                      <a:r>
                        <a:rPr lang="en-US" b="1"/>
                        <a:t>Software Development</a:t>
                      </a:r>
                    </a:p>
                  </a:txBody>
                  <a:tcPr anchor="ctr"/>
                </a:tc>
                <a:tc rowSpan="2">
                  <a:txBody>
                    <a:bodyPr/>
                    <a:lstStyle/>
                    <a:p>
                      <a:pPr algn="ctr"/>
                      <a:r>
                        <a:rPr lang="en-US" err="1"/>
                        <a:t>Sakuna</a:t>
                      </a: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Backend Development</a:t>
                      </a:r>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extLst>
                  <a:ext uri="{0D108BD9-81ED-4DB2-BD59-A6C34878D82A}">
                    <a16:rowId xmlns:a16="http://schemas.microsoft.com/office/drawing/2014/main" val="2538068716"/>
                  </a:ext>
                </a:extLst>
              </a:tr>
              <a:tr h="32004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Frontend Development</a:t>
                      </a:r>
                    </a:p>
                  </a:txBody>
                  <a:tcPr anchor="ctr"/>
                </a:tc>
                <a:tc>
                  <a:txBody>
                    <a:bodyPr/>
                    <a:lstStyle/>
                    <a:p>
                      <a:pPr algn="ct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mn-lt"/>
                          <a:ea typeface="+mn-ea"/>
                          <a:cs typeface="+mn-cs"/>
                          <a:sym typeface="Wingdings" panose="05000000000000000000" pitchFamily="2" charset="2"/>
                        </a:rPr>
                        <a:t></a:t>
                      </a:r>
                      <a:endParaRPr lang="en-US"/>
                    </a:p>
                  </a:txBody>
                  <a:tcPr anchor="ctr"/>
                </a:tc>
                <a:tc>
                  <a:txBody>
                    <a:bodyPr/>
                    <a:lstStyle/>
                    <a:p>
                      <a:pPr algn="ctr"/>
                      <a:endParaRPr lang="en-US"/>
                    </a:p>
                  </a:txBody>
                  <a:tcPr anchor="ctr"/>
                </a:tc>
                <a:extLst>
                  <a:ext uri="{0D108BD9-81ED-4DB2-BD59-A6C34878D82A}">
                    <a16:rowId xmlns:a16="http://schemas.microsoft.com/office/drawing/2014/main" val="1303403242"/>
                  </a:ext>
                </a:extLst>
              </a:tr>
            </a:tbl>
          </a:graphicData>
        </a:graphic>
      </p:graphicFrame>
      <p:sp>
        <p:nvSpPr>
          <p:cNvPr id="3" name="Slide Number Placeholder 2">
            <a:extLst>
              <a:ext uri="{FF2B5EF4-FFF2-40B4-BE49-F238E27FC236}">
                <a16:creationId xmlns:a16="http://schemas.microsoft.com/office/drawing/2014/main" id="{14F3DBC7-85C2-46D2-BBE3-C2AF8F7EE205}"/>
              </a:ext>
            </a:extLst>
          </p:cNvPr>
          <p:cNvSpPr>
            <a:spLocks noGrp="1"/>
          </p:cNvSpPr>
          <p:nvPr>
            <p:ph type="sldNum" sz="quarter" idx="13"/>
          </p:nvPr>
        </p:nvSpPr>
        <p:spPr/>
        <p:txBody>
          <a:bodyPr/>
          <a:lstStyle/>
          <a:p>
            <a:fld id="{47B18E72-FEC3-4883-A827-22C56F3B664F}" type="slidenum">
              <a:rPr lang="id-ID" smtClean="0"/>
              <a:t>28</a:t>
            </a:fld>
            <a:endParaRPr lang="id-ID"/>
          </a:p>
        </p:txBody>
      </p:sp>
    </p:spTree>
    <p:extLst>
      <p:ext uri="{BB962C8B-B14F-4D97-AF65-F5344CB8AC3E}">
        <p14:creationId xmlns:p14="http://schemas.microsoft.com/office/powerpoint/2010/main" val="446024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22">
            <a:extLst>
              <a:ext uri="{FF2B5EF4-FFF2-40B4-BE49-F238E27FC236}">
                <a16:creationId xmlns:a16="http://schemas.microsoft.com/office/drawing/2014/main" id="{10576F5C-B900-49ED-B5DF-6DA486400FC2}"/>
              </a:ext>
            </a:extLst>
          </p:cNvPr>
          <p:cNvPicPr>
            <a:picLocks noChangeAspect="1"/>
          </p:cNvPicPr>
          <p:nvPr/>
        </p:nvPicPr>
        <p:blipFill>
          <a:blip r:embed="rId3">
            <a:extLst>
              <a:ext uri="{28A0092B-C50C-407E-A947-70E740481C1C}">
                <a14:useLocalDpi xmlns:a14="http://schemas.microsoft.com/office/drawing/2010/main" val="0"/>
              </a:ext>
            </a:extLst>
          </a:blip>
          <a:srcRect l="28127" r="28127"/>
          <a:stretch>
            <a:fillRect/>
          </a:stretch>
        </p:blipFill>
        <p:spPr>
          <a:xfrm>
            <a:off x="391457" y="706433"/>
            <a:ext cx="5253039" cy="5445125"/>
          </a:xfrm>
          <a:custGeom>
            <a:avLst/>
            <a:gdLst>
              <a:gd name="connsiteX0" fmla="*/ 3971018 w 5253039"/>
              <a:gd name="connsiteY0" fmla="*/ 4163105 h 5445125"/>
              <a:gd name="connsiteX1" fmla="*/ 5253038 w 5253039"/>
              <a:gd name="connsiteY1" fmla="*/ 4163105 h 5445125"/>
              <a:gd name="connsiteX2" fmla="*/ 5253038 w 5253039"/>
              <a:gd name="connsiteY2" fmla="*/ 5445125 h 5445125"/>
              <a:gd name="connsiteX3" fmla="*/ 3971018 w 5253039"/>
              <a:gd name="connsiteY3" fmla="*/ 5445125 h 5445125"/>
              <a:gd name="connsiteX4" fmla="*/ 2676172 w 5253039"/>
              <a:gd name="connsiteY4" fmla="*/ 4163105 h 5445125"/>
              <a:gd name="connsiteX5" fmla="*/ 3881437 w 5253039"/>
              <a:gd name="connsiteY5" fmla="*/ 4163105 h 5445125"/>
              <a:gd name="connsiteX6" fmla="*/ 3881437 w 5253039"/>
              <a:gd name="connsiteY6" fmla="*/ 5445125 h 5445125"/>
              <a:gd name="connsiteX7" fmla="*/ 2676172 w 5253039"/>
              <a:gd name="connsiteY7" fmla="*/ 5445125 h 5445125"/>
              <a:gd name="connsiteX8" fmla="*/ 1379537 w 5253039"/>
              <a:gd name="connsiteY8" fmla="*/ 4163105 h 5445125"/>
              <a:gd name="connsiteX9" fmla="*/ 2579687 w 5253039"/>
              <a:gd name="connsiteY9" fmla="*/ 4163105 h 5445125"/>
              <a:gd name="connsiteX10" fmla="*/ 2579687 w 5253039"/>
              <a:gd name="connsiteY10" fmla="*/ 5445125 h 5445125"/>
              <a:gd name="connsiteX11" fmla="*/ 1379537 w 5253039"/>
              <a:gd name="connsiteY11" fmla="*/ 5445125 h 5445125"/>
              <a:gd name="connsiteX12" fmla="*/ 0 w 5253039"/>
              <a:gd name="connsiteY12" fmla="*/ 4163105 h 5445125"/>
              <a:gd name="connsiteX13" fmla="*/ 1282020 w 5253039"/>
              <a:gd name="connsiteY13" fmla="*/ 4163105 h 5445125"/>
              <a:gd name="connsiteX14" fmla="*/ 1282020 w 5253039"/>
              <a:gd name="connsiteY14" fmla="*/ 5445125 h 5445125"/>
              <a:gd name="connsiteX15" fmla="*/ 0 w 5253039"/>
              <a:gd name="connsiteY15" fmla="*/ 5445125 h 5445125"/>
              <a:gd name="connsiteX16" fmla="*/ 3971018 w 5253039"/>
              <a:gd name="connsiteY16" fmla="*/ 2775631 h 5445125"/>
              <a:gd name="connsiteX17" fmla="*/ 5253038 w 5253039"/>
              <a:gd name="connsiteY17" fmla="*/ 2775631 h 5445125"/>
              <a:gd name="connsiteX18" fmla="*/ 5253038 w 5253039"/>
              <a:gd name="connsiteY18" fmla="*/ 4057651 h 5445125"/>
              <a:gd name="connsiteX19" fmla="*/ 3971018 w 5253039"/>
              <a:gd name="connsiteY19" fmla="*/ 4057651 h 5445125"/>
              <a:gd name="connsiteX20" fmla="*/ 0 w 5253039"/>
              <a:gd name="connsiteY20" fmla="*/ 2775631 h 5445125"/>
              <a:gd name="connsiteX21" fmla="*/ 1282021 w 5253039"/>
              <a:gd name="connsiteY21" fmla="*/ 2775631 h 5445125"/>
              <a:gd name="connsiteX22" fmla="*/ 1282021 w 5253039"/>
              <a:gd name="connsiteY22" fmla="*/ 4057651 h 5445125"/>
              <a:gd name="connsiteX23" fmla="*/ 0 w 5253039"/>
              <a:gd name="connsiteY23" fmla="*/ 4057651 h 5445125"/>
              <a:gd name="connsiteX24" fmla="*/ 1 w 5253039"/>
              <a:gd name="connsiteY24" fmla="*/ 1388157 h 5445125"/>
              <a:gd name="connsiteX25" fmla="*/ 1282022 w 5253039"/>
              <a:gd name="connsiteY25" fmla="*/ 1388157 h 5445125"/>
              <a:gd name="connsiteX26" fmla="*/ 1282022 w 5253039"/>
              <a:gd name="connsiteY26" fmla="*/ 2670176 h 5445125"/>
              <a:gd name="connsiteX27" fmla="*/ 1 w 5253039"/>
              <a:gd name="connsiteY27" fmla="*/ 2670176 h 5445125"/>
              <a:gd name="connsiteX28" fmla="*/ 3971019 w 5253039"/>
              <a:gd name="connsiteY28" fmla="*/ 1388156 h 5445125"/>
              <a:gd name="connsiteX29" fmla="*/ 5253039 w 5253039"/>
              <a:gd name="connsiteY29" fmla="*/ 1388156 h 5445125"/>
              <a:gd name="connsiteX30" fmla="*/ 5253039 w 5253039"/>
              <a:gd name="connsiteY30" fmla="*/ 2670176 h 5445125"/>
              <a:gd name="connsiteX31" fmla="*/ 3971019 w 5253039"/>
              <a:gd name="connsiteY31" fmla="*/ 2670176 h 5445125"/>
              <a:gd name="connsiteX32" fmla="*/ 1 w 5253039"/>
              <a:gd name="connsiteY32" fmla="*/ 682 h 5445125"/>
              <a:gd name="connsiteX33" fmla="*/ 1282021 w 5253039"/>
              <a:gd name="connsiteY33" fmla="*/ 682 h 5445125"/>
              <a:gd name="connsiteX34" fmla="*/ 1282021 w 5253039"/>
              <a:gd name="connsiteY34" fmla="*/ 1282702 h 5445125"/>
              <a:gd name="connsiteX35" fmla="*/ 1 w 5253039"/>
              <a:gd name="connsiteY35" fmla="*/ 1282702 h 5445125"/>
              <a:gd name="connsiteX36" fmla="*/ 3971018 w 5253039"/>
              <a:gd name="connsiteY36" fmla="*/ 681 h 5445125"/>
              <a:gd name="connsiteX37" fmla="*/ 5253038 w 5253039"/>
              <a:gd name="connsiteY37" fmla="*/ 681 h 5445125"/>
              <a:gd name="connsiteX38" fmla="*/ 5253038 w 5253039"/>
              <a:gd name="connsiteY38" fmla="*/ 1282702 h 5445125"/>
              <a:gd name="connsiteX39" fmla="*/ 3971018 w 5253039"/>
              <a:gd name="connsiteY39" fmla="*/ 1282702 h 5445125"/>
              <a:gd name="connsiteX40" fmla="*/ 1379537 w 5253039"/>
              <a:gd name="connsiteY40" fmla="*/ 0 h 5445125"/>
              <a:gd name="connsiteX41" fmla="*/ 3881437 w 5253039"/>
              <a:gd name="connsiteY41" fmla="*/ 0 h 5445125"/>
              <a:gd name="connsiteX42" fmla="*/ 3881437 w 5253039"/>
              <a:gd name="connsiteY42" fmla="*/ 4057650 h 5445125"/>
              <a:gd name="connsiteX43" fmla="*/ 1379537 w 5253039"/>
              <a:gd name="connsiteY43" fmla="*/ 4057650 h 5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039" h="5445125">
                <a:moveTo>
                  <a:pt x="3971018" y="4163105"/>
                </a:moveTo>
                <a:lnTo>
                  <a:pt x="5253038" y="4163105"/>
                </a:lnTo>
                <a:lnTo>
                  <a:pt x="5253038" y="5445125"/>
                </a:lnTo>
                <a:lnTo>
                  <a:pt x="3971018" y="5445125"/>
                </a:lnTo>
                <a:close/>
                <a:moveTo>
                  <a:pt x="2676172" y="4163105"/>
                </a:moveTo>
                <a:lnTo>
                  <a:pt x="3881437" y="4163105"/>
                </a:lnTo>
                <a:lnTo>
                  <a:pt x="3881437" y="5445125"/>
                </a:lnTo>
                <a:lnTo>
                  <a:pt x="2676172" y="5445125"/>
                </a:lnTo>
                <a:close/>
                <a:moveTo>
                  <a:pt x="1379537" y="4163105"/>
                </a:moveTo>
                <a:lnTo>
                  <a:pt x="2579687" y="4163105"/>
                </a:lnTo>
                <a:lnTo>
                  <a:pt x="2579687" y="5445125"/>
                </a:lnTo>
                <a:lnTo>
                  <a:pt x="1379537" y="5445125"/>
                </a:lnTo>
                <a:close/>
                <a:moveTo>
                  <a:pt x="0" y="4163105"/>
                </a:moveTo>
                <a:lnTo>
                  <a:pt x="1282020" y="4163105"/>
                </a:lnTo>
                <a:lnTo>
                  <a:pt x="1282020" y="5445125"/>
                </a:lnTo>
                <a:lnTo>
                  <a:pt x="0" y="5445125"/>
                </a:lnTo>
                <a:close/>
                <a:moveTo>
                  <a:pt x="3971018" y="2775631"/>
                </a:moveTo>
                <a:lnTo>
                  <a:pt x="5253038" y="2775631"/>
                </a:lnTo>
                <a:lnTo>
                  <a:pt x="5253038" y="4057651"/>
                </a:lnTo>
                <a:lnTo>
                  <a:pt x="3971018" y="4057651"/>
                </a:lnTo>
                <a:close/>
                <a:moveTo>
                  <a:pt x="0" y="2775631"/>
                </a:moveTo>
                <a:lnTo>
                  <a:pt x="1282021" y="2775631"/>
                </a:lnTo>
                <a:lnTo>
                  <a:pt x="1282021" y="4057651"/>
                </a:lnTo>
                <a:lnTo>
                  <a:pt x="0" y="4057651"/>
                </a:lnTo>
                <a:close/>
                <a:moveTo>
                  <a:pt x="1" y="1388157"/>
                </a:moveTo>
                <a:lnTo>
                  <a:pt x="1282022" y="1388157"/>
                </a:lnTo>
                <a:lnTo>
                  <a:pt x="1282022" y="2670176"/>
                </a:lnTo>
                <a:lnTo>
                  <a:pt x="1" y="2670176"/>
                </a:lnTo>
                <a:close/>
                <a:moveTo>
                  <a:pt x="3971019" y="1388156"/>
                </a:moveTo>
                <a:lnTo>
                  <a:pt x="5253039" y="1388156"/>
                </a:lnTo>
                <a:lnTo>
                  <a:pt x="5253039" y="2670176"/>
                </a:lnTo>
                <a:lnTo>
                  <a:pt x="3971019" y="2670176"/>
                </a:lnTo>
                <a:close/>
                <a:moveTo>
                  <a:pt x="1" y="682"/>
                </a:moveTo>
                <a:lnTo>
                  <a:pt x="1282021" y="682"/>
                </a:lnTo>
                <a:lnTo>
                  <a:pt x="1282021" y="1282702"/>
                </a:lnTo>
                <a:lnTo>
                  <a:pt x="1" y="1282702"/>
                </a:lnTo>
                <a:close/>
                <a:moveTo>
                  <a:pt x="3971018" y="681"/>
                </a:moveTo>
                <a:lnTo>
                  <a:pt x="5253038" y="681"/>
                </a:lnTo>
                <a:lnTo>
                  <a:pt x="5253038" y="1282702"/>
                </a:lnTo>
                <a:lnTo>
                  <a:pt x="3971018" y="1282702"/>
                </a:lnTo>
                <a:close/>
                <a:moveTo>
                  <a:pt x="1379537" y="0"/>
                </a:moveTo>
                <a:lnTo>
                  <a:pt x="3881437" y="0"/>
                </a:lnTo>
                <a:lnTo>
                  <a:pt x="3881437" y="4057650"/>
                </a:lnTo>
                <a:lnTo>
                  <a:pt x="1379537" y="4057650"/>
                </a:lnTo>
                <a:close/>
              </a:path>
            </a:pathLst>
          </a:custGeom>
        </p:spPr>
      </p:pic>
      <p:sp>
        <p:nvSpPr>
          <p:cNvPr id="30" name="Rectangle 29"/>
          <p:cNvSpPr/>
          <p:nvPr/>
        </p:nvSpPr>
        <p:spPr>
          <a:xfrm>
            <a:off x="-8558" y="0"/>
            <a:ext cx="6053070" cy="6858000"/>
          </a:xfrm>
          <a:prstGeom prst="rect">
            <a:avLst/>
          </a:prstGeom>
          <a:solidFill>
            <a:srgbClr val="181717">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753670" y="3155651"/>
            <a:ext cx="4464373"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1">
                    <a:lumMod val="95000"/>
                  </a:schemeClr>
                </a:solidFill>
                <a:ea typeface="Lato" panose="020F0502020204030203" pitchFamily="34" charset="0"/>
                <a:cs typeface="Lato" panose="020F0502020204030203" pitchFamily="34" charset="0"/>
              </a:rPr>
              <a:t>Current Progress</a:t>
            </a:r>
            <a:endParaRPr lang="id-ID" sz="3600" b="1">
              <a:solidFill>
                <a:schemeClr val="bg1">
                  <a:lumMod val="95000"/>
                </a:schemeClr>
              </a:solidFill>
              <a:ea typeface="Lato" panose="020F0502020204030203" pitchFamily="34" charset="0"/>
              <a:cs typeface="Lato" panose="020F0502020204030203" pitchFamily="34" charset="0"/>
            </a:endParaRPr>
          </a:p>
        </p:txBody>
      </p:sp>
      <p:cxnSp>
        <p:nvCxnSpPr>
          <p:cNvPr id="7" name="Straight Connector 6"/>
          <p:cNvCxnSpPr/>
          <p:nvPr/>
        </p:nvCxnSpPr>
        <p:spPr>
          <a:xfrm>
            <a:off x="888539" y="3740603"/>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042E35-3F30-4868-BC3D-06DFD61E06AF}"/>
              </a:ext>
            </a:extLst>
          </p:cNvPr>
          <p:cNvSpPr/>
          <p:nvPr/>
        </p:nvSpPr>
        <p:spPr>
          <a:xfrm>
            <a:off x="6541594" y="2413332"/>
            <a:ext cx="5148330" cy="2031325"/>
          </a:xfrm>
          <a:prstGeom prst="rect">
            <a:avLst/>
          </a:prstGeom>
        </p:spPr>
        <p:txBody>
          <a:bodyPr wrap="square">
            <a:spAutoFit/>
          </a:bodyPr>
          <a:lstStyle/>
          <a:p>
            <a:pPr marL="285750" indent="-285750">
              <a:buFont typeface="Arial" panose="020B0604020202020204" pitchFamily="34" charset="0"/>
              <a:buChar char="•"/>
            </a:pPr>
            <a:r>
              <a:rPr lang="en-US">
                <a:cs typeface="Calibri"/>
              </a:rPr>
              <a:t>Platform Design and simulation</a:t>
            </a:r>
          </a:p>
          <a:p>
            <a:endParaRPr lang="en-US">
              <a:cs typeface="Calibri"/>
            </a:endParaRPr>
          </a:p>
          <a:p>
            <a:pPr marL="285750" indent="-285750">
              <a:buFont typeface="Arial" panose="020B0604020202020204" pitchFamily="34" charset="0"/>
              <a:buChar char="•"/>
            </a:pPr>
            <a:r>
              <a:rPr lang="en-US">
                <a:cs typeface="Calibri"/>
              </a:rPr>
              <a:t>Control Loop Design</a:t>
            </a:r>
          </a:p>
          <a:p>
            <a:endParaRPr lang="en-US">
              <a:cs typeface="Calibri"/>
            </a:endParaRPr>
          </a:p>
          <a:p>
            <a:pPr marL="285750" indent="-285750">
              <a:buFont typeface="Arial" panose="020B0604020202020204" pitchFamily="34" charset="0"/>
              <a:buChar char="•"/>
            </a:pPr>
            <a:r>
              <a:rPr lang="en-US">
                <a:cs typeface="Calibri"/>
              </a:rPr>
              <a:t>Algorithm testing on Thermal Images</a:t>
            </a:r>
          </a:p>
          <a:p>
            <a:endParaRPr lang="en-US">
              <a:cs typeface="Calibri"/>
            </a:endParaRPr>
          </a:p>
          <a:p>
            <a:pPr marL="285750" indent="-285750">
              <a:buFont typeface="Arial" panose="020B0604020202020204" pitchFamily="34" charset="0"/>
              <a:buChar char="•"/>
            </a:pPr>
            <a:r>
              <a:rPr lang="en-US">
                <a:cs typeface="Calibri"/>
              </a:rPr>
              <a:t>Alternative dataset search</a:t>
            </a:r>
          </a:p>
        </p:txBody>
      </p:sp>
      <p:sp>
        <p:nvSpPr>
          <p:cNvPr id="2" name="Slide Number Placeholder 1">
            <a:extLst>
              <a:ext uri="{FF2B5EF4-FFF2-40B4-BE49-F238E27FC236}">
                <a16:creationId xmlns:a16="http://schemas.microsoft.com/office/drawing/2014/main" id="{4817B4AC-6288-4D21-890B-C7D21B5B07C1}"/>
              </a:ext>
            </a:extLst>
          </p:cNvPr>
          <p:cNvSpPr>
            <a:spLocks noGrp="1"/>
          </p:cNvSpPr>
          <p:nvPr>
            <p:ph type="sldNum" sz="quarter" idx="13"/>
          </p:nvPr>
        </p:nvSpPr>
        <p:spPr/>
        <p:txBody>
          <a:bodyPr/>
          <a:lstStyle/>
          <a:p>
            <a:fld id="{47B18E72-FEC3-4883-A827-22C56F3B664F}" type="slidenum">
              <a:rPr lang="id-ID" smtClean="0"/>
              <a:t>29</a:t>
            </a:fld>
            <a:endParaRPr lang="id-ID"/>
          </a:p>
        </p:txBody>
      </p:sp>
    </p:spTree>
    <p:extLst>
      <p:ext uri="{BB962C8B-B14F-4D97-AF65-F5344CB8AC3E}">
        <p14:creationId xmlns:p14="http://schemas.microsoft.com/office/powerpoint/2010/main" val="230580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BFEA0DA-4872-472B-93E1-1B6C693F54D6}"/>
              </a:ext>
            </a:extLst>
          </p:cNvPr>
          <p:cNvPicPr>
            <a:picLocks noChangeAspect="1"/>
          </p:cNvPicPr>
          <p:nvPr/>
        </p:nvPicPr>
        <p:blipFill rotWithShape="1">
          <a:blip r:embed="rId2"/>
          <a:srcRect l="10304" t="22716" r="12515" b="8641"/>
          <a:stretch/>
        </p:blipFill>
        <p:spPr>
          <a:xfrm>
            <a:off x="6415378" y="429354"/>
            <a:ext cx="5426764" cy="2714871"/>
          </a:xfrm>
          <a:prstGeom prst="rect">
            <a:avLst/>
          </a:prstGeom>
        </p:spPr>
      </p:pic>
      <p:sp>
        <p:nvSpPr>
          <p:cNvPr id="21" name="Rectangle 20">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7" descr="A screenshot of a social media post&#10;&#10;Description generated with very high confidence">
            <a:extLst>
              <a:ext uri="{FF2B5EF4-FFF2-40B4-BE49-F238E27FC236}">
                <a16:creationId xmlns:a16="http://schemas.microsoft.com/office/drawing/2014/main" id="{861D6AA6-8B84-4375-BF9F-0D40A36A4CFD}"/>
              </a:ext>
            </a:extLst>
          </p:cNvPr>
          <p:cNvPicPr>
            <a:picLocks noChangeAspect="1"/>
          </p:cNvPicPr>
          <p:nvPr/>
        </p:nvPicPr>
        <p:blipFill rotWithShape="1">
          <a:blip r:embed="rId3"/>
          <a:srcRect t="13025" r="30405" b="22257"/>
          <a:stretch/>
        </p:blipFill>
        <p:spPr>
          <a:xfrm>
            <a:off x="7106691" y="3713775"/>
            <a:ext cx="4044138" cy="2905170"/>
          </a:xfrm>
          <a:prstGeom prst="rect">
            <a:avLst/>
          </a:prstGeom>
        </p:spPr>
      </p:pic>
      <p:sp>
        <p:nvSpPr>
          <p:cNvPr id="23" name="Rectangle 2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8FF1A6D4-FAC1-41CF-9BE3-B3D228DF90E4}"/>
              </a:ext>
            </a:extLst>
          </p:cNvPr>
          <p:cNvPicPr>
            <a:picLocks noChangeAspect="1"/>
          </p:cNvPicPr>
          <p:nvPr/>
        </p:nvPicPr>
        <p:blipFill>
          <a:blip r:embed="rId4"/>
          <a:stretch>
            <a:fillRect/>
          </a:stretch>
        </p:blipFill>
        <p:spPr>
          <a:xfrm>
            <a:off x="457200" y="4114924"/>
            <a:ext cx="5426764" cy="2102871"/>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1A36CDC5-CC9F-4376-8A4F-D426257815C3}"/>
              </a:ext>
            </a:extLst>
          </p:cNvPr>
          <p:cNvPicPr>
            <a:picLocks noChangeAspect="1"/>
          </p:cNvPicPr>
          <p:nvPr/>
        </p:nvPicPr>
        <p:blipFill rotWithShape="1">
          <a:blip r:embed="rId5"/>
          <a:srcRect l="1" t="21999" r="1894" b="4851"/>
          <a:stretch/>
        </p:blipFill>
        <p:spPr>
          <a:xfrm>
            <a:off x="614285" y="514500"/>
            <a:ext cx="5112595" cy="2544578"/>
          </a:xfrm>
          <a:prstGeom prst="rect">
            <a:avLst/>
          </a:prstGeom>
        </p:spPr>
      </p:pic>
      <p:sp>
        <p:nvSpPr>
          <p:cNvPr id="5" name="Slide Number Placeholder 4">
            <a:extLst>
              <a:ext uri="{FF2B5EF4-FFF2-40B4-BE49-F238E27FC236}">
                <a16:creationId xmlns:a16="http://schemas.microsoft.com/office/drawing/2014/main" id="{D00F948A-60FC-46D6-A6DD-9C495FD7B403}"/>
              </a:ext>
            </a:extLst>
          </p:cNvPr>
          <p:cNvSpPr>
            <a:spLocks noGrp="1"/>
          </p:cNvSpPr>
          <p:nvPr>
            <p:ph type="sldNum" sz="quarter" idx="13"/>
          </p:nvPr>
        </p:nvSpPr>
        <p:spPr>
          <a:xfrm>
            <a:off x="9098942" y="6344942"/>
            <a:ext cx="2743200" cy="365125"/>
          </a:xfrm>
        </p:spPr>
        <p:txBody>
          <a:bodyPr vert="horz" lIns="91440" tIns="45720" rIns="91440" bIns="45720" rtlCol="0" anchor="ctr">
            <a:normAutofit/>
          </a:bodyPr>
          <a:lstStyle/>
          <a:p>
            <a:pPr>
              <a:spcAft>
                <a:spcPts val="600"/>
              </a:spcAft>
            </a:pPr>
            <a:fld id="{47B18E72-FEC3-4883-A827-22C56F3B664F}" type="slidenum">
              <a:rPr lang="en-US" smtClean="0"/>
              <a:pPr>
                <a:spcAft>
                  <a:spcPts val="600"/>
                </a:spcAft>
              </a:pPr>
              <a:t>3</a:t>
            </a:fld>
            <a:endParaRPr lang="en-US"/>
          </a:p>
        </p:txBody>
      </p:sp>
    </p:spTree>
    <p:extLst>
      <p:ext uri="{BB962C8B-B14F-4D97-AF65-F5344CB8AC3E}">
        <p14:creationId xmlns:p14="http://schemas.microsoft.com/office/powerpoint/2010/main" val="323872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FB0713-994D-40E9-86A6-861AB3E7A264}"/>
              </a:ext>
            </a:extLst>
          </p:cNvPr>
          <p:cNvSpPr>
            <a:spLocks noGrp="1"/>
          </p:cNvSpPr>
          <p:nvPr>
            <p:ph type="sldNum" sz="quarter" idx="13"/>
          </p:nvPr>
        </p:nvSpPr>
        <p:spPr/>
        <p:txBody>
          <a:bodyPr/>
          <a:lstStyle/>
          <a:p>
            <a:fld id="{47B18E72-FEC3-4883-A827-22C56F3B664F}" type="slidenum">
              <a:rPr lang="id-ID" smtClean="0"/>
              <a:t>30</a:t>
            </a:fld>
            <a:endParaRPr lang="id-ID"/>
          </a:p>
        </p:txBody>
      </p:sp>
      <p:sp>
        <p:nvSpPr>
          <p:cNvPr id="6" name="Subtitle 2">
            <a:extLst>
              <a:ext uri="{FF2B5EF4-FFF2-40B4-BE49-F238E27FC236}">
                <a16:creationId xmlns:a16="http://schemas.microsoft.com/office/drawing/2014/main" id="{51F2F084-952B-4A7E-9DE2-74808DBD1FAC}"/>
              </a:ext>
            </a:extLst>
          </p:cNvPr>
          <p:cNvSpPr txBox="1">
            <a:spLocks/>
          </p:cNvSpPr>
          <p:nvPr/>
        </p:nvSpPr>
        <p:spPr>
          <a:xfrm>
            <a:off x="455054" y="195075"/>
            <a:ext cx="11281892"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a:solidFill>
                  <a:schemeClr val="bg2">
                    <a:lumMod val="10000"/>
                  </a:schemeClr>
                </a:solidFill>
              </a:rPr>
              <a:t>Platform Design and Simulation</a:t>
            </a:r>
            <a:endParaRPr lang="en-US" sz="3200">
              <a:solidFill>
                <a:schemeClr val="bg2">
                  <a:lumMod val="10000"/>
                </a:schemeClr>
              </a:solidFill>
              <a:cs typeface="Calibri" panose="020F0502020204030204"/>
            </a:endParaRPr>
          </a:p>
        </p:txBody>
      </p:sp>
      <p:cxnSp>
        <p:nvCxnSpPr>
          <p:cNvPr id="9" name="Straight Connector 8">
            <a:extLst>
              <a:ext uri="{FF2B5EF4-FFF2-40B4-BE49-F238E27FC236}">
                <a16:creationId xmlns:a16="http://schemas.microsoft.com/office/drawing/2014/main" id="{9670170E-ABAD-4C11-9167-2BB12D21992D}"/>
              </a:ext>
            </a:extLst>
          </p:cNvPr>
          <p:cNvCxnSpPr>
            <a:cxnSpLocks/>
          </p:cNvCxnSpPr>
          <p:nvPr/>
        </p:nvCxnSpPr>
        <p:spPr>
          <a:xfrm flipV="1">
            <a:off x="4749450" y="688654"/>
            <a:ext cx="2693100"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2E2B08-796F-401D-959E-9375252E9AF1}"/>
              </a:ext>
            </a:extLst>
          </p:cNvPr>
          <p:cNvSpPr txBox="1"/>
          <p:nvPr/>
        </p:nvSpPr>
        <p:spPr>
          <a:xfrm>
            <a:off x="409575" y="849463"/>
            <a:ext cx="298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6-DOF Stewart Platform</a:t>
            </a:r>
          </a:p>
        </p:txBody>
      </p:sp>
      <p:sp>
        <p:nvSpPr>
          <p:cNvPr id="12" name="TextBox 11">
            <a:extLst>
              <a:ext uri="{FF2B5EF4-FFF2-40B4-BE49-F238E27FC236}">
                <a16:creationId xmlns:a16="http://schemas.microsoft.com/office/drawing/2014/main" id="{F9D54DA7-DF0C-4D2B-A668-ADEFFF914580}"/>
              </a:ext>
            </a:extLst>
          </p:cNvPr>
          <p:cNvSpPr txBox="1"/>
          <p:nvPr/>
        </p:nvSpPr>
        <p:spPr>
          <a:xfrm>
            <a:off x="3845492" y="849463"/>
            <a:ext cx="298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3-DOF Stewart Platform</a:t>
            </a:r>
          </a:p>
        </p:txBody>
      </p:sp>
      <p:sp>
        <p:nvSpPr>
          <p:cNvPr id="21" name="TextBox 20">
            <a:extLst>
              <a:ext uri="{FF2B5EF4-FFF2-40B4-BE49-F238E27FC236}">
                <a16:creationId xmlns:a16="http://schemas.microsoft.com/office/drawing/2014/main" id="{8655886A-1632-4987-9CE7-CEFC4212930D}"/>
              </a:ext>
            </a:extLst>
          </p:cNvPr>
          <p:cNvSpPr txBox="1"/>
          <p:nvPr/>
        </p:nvSpPr>
        <p:spPr>
          <a:xfrm>
            <a:off x="6991349" y="849463"/>
            <a:ext cx="4362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Ball Joints Design and Servo Arm Design</a:t>
            </a:r>
          </a:p>
        </p:txBody>
      </p:sp>
      <p:pic>
        <p:nvPicPr>
          <p:cNvPr id="27" name="Picture 26" descr="A picture containing table&#10;&#10;Description generated with very high confidence">
            <a:extLst>
              <a:ext uri="{FF2B5EF4-FFF2-40B4-BE49-F238E27FC236}">
                <a16:creationId xmlns:a16="http://schemas.microsoft.com/office/drawing/2014/main" id="{E5C39606-8BB6-4AFA-B544-0E22BC39E92B}"/>
              </a:ext>
            </a:extLst>
          </p:cNvPr>
          <p:cNvPicPr>
            <a:picLocks noChangeAspect="1"/>
          </p:cNvPicPr>
          <p:nvPr/>
        </p:nvPicPr>
        <p:blipFill rotWithShape="1">
          <a:blip r:embed="rId3"/>
          <a:srcRect l="36350" t="20383" r="2558" b="9885"/>
          <a:stretch/>
        </p:blipFill>
        <p:spPr>
          <a:xfrm>
            <a:off x="7885501" y="1486179"/>
            <a:ext cx="2574145" cy="1667623"/>
          </a:xfrm>
          <a:prstGeom prst="rect">
            <a:avLst/>
          </a:prstGeom>
        </p:spPr>
      </p:pic>
      <p:pic>
        <p:nvPicPr>
          <p:cNvPr id="31" name="Picture 30" descr="A picture containing water, white, boat&#10;&#10;Description automatically generated">
            <a:extLst>
              <a:ext uri="{FF2B5EF4-FFF2-40B4-BE49-F238E27FC236}">
                <a16:creationId xmlns:a16="http://schemas.microsoft.com/office/drawing/2014/main" id="{82ED0FF0-5F46-4618-BF4F-9E8BD9CFF0E7}"/>
              </a:ext>
            </a:extLst>
          </p:cNvPr>
          <p:cNvPicPr>
            <a:picLocks noChangeAspect="1"/>
          </p:cNvPicPr>
          <p:nvPr/>
        </p:nvPicPr>
        <p:blipFill rotWithShape="1">
          <a:blip r:embed="rId4">
            <a:extLst>
              <a:ext uri="{28A0092B-C50C-407E-A947-70E740481C1C}">
                <a14:useLocalDpi xmlns:a14="http://schemas.microsoft.com/office/drawing/2010/main" val="0"/>
              </a:ext>
            </a:extLst>
          </a:blip>
          <a:srcRect l="32936" t="7900" r="33189" b="6704"/>
          <a:stretch/>
        </p:blipFill>
        <p:spPr>
          <a:xfrm>
            <a:off x="927942" y="1218795"/>
            <a:ext cx="1858866" cy="2335070"/>
          </a:xfrm>
          <a:prstGeom prst="rect">
            <a:avLst/>
          </a:prstGeom>
        </p:spPr>
      </p:pic>
      <p:sp>
        <p:nvSpPr>
          <p:cNvPr id="32" name="Subtitle 2">
            <a:extLst>
              <a:ext uri="{FF2B5EF4-FFF2-40B4-BE49-F238E27FC236}">
                <a16:creationId xmlns:a16="http://schemas.microsoft.com/office/drawing/2014/main" id="{CA47D17F-5FF8-426C-90EC-CD9AB667401D}"/>
              </a:ext>
            </a:extLst>
          </p:cNvPr>
          <p:cNvSpPr txBox="1">
            <a:spLocks/>
          </p:cNvSpPr>
          <p:nvPr/>
        </p:nvSpPr>
        <p:spPr>
          <a:xfrm>
            <a:off x="1084067" y="3573744"/>
            <a:ext cx="10023867" cy="559029"/>
          </a:xfrm>
          <a:prstGeom prst="rect">
            <a:avLst/>
          </a:prstGeom>
        </p:spPr>
        <p:txBody>
          <a:bodyPr vert="horz" lIns="91440" tIns="45720" rIns="91440" bIns="45720" rtlCol="0" anchor="t">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2">
                    <a:lumMod val="10000"/>
                  </a:schemeClr>
                </a:solidFill>
                <a:ea typeface="Lato" panose="020F0502020204030203" pitchFamily="34" charset="0"/>
                <a:cs typeface="Lato" panose="020F0502020204030203" pitchFamily="34" charset="0"/>
              </a:rPr>
              <a:t>Current Progress – </a:t>
            </a:r>
            <a:r>
              <a:rPr lang="en-US" sz="3200" b="1">
                <a:cs typeface="Calibri"/>
              </a:rPr>
              <a:t>Control System Design</a:t>
            </a:r>
            <a:endParaRPr lang="en-US"/>
          </a:p>
          <a:p>
            <a:pPr algn="l"/>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A9C86ACA-1257-4228-9CAE-A509E927E8FD}"/>
              </a:ext>
            </a:extLst>
          </p:cNvPr>
          <p:cNvCxnSpPr>
            <a:cxnSpLocks/>
          </p:cNvCxnSpPr>
          <p:nvPr/>
        </p:nvCxnSpPr>
        <p:spPr>
          <a:xfrm>
            <a:off x="4622009" y="4312865"/>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6" name="Picture 4" descr="A screenshot of a cell phone&#10;&#10;Description generated with very high confidence">
            <a:extLst>
              <a:ext uri="{FF2B5EF4-FFF2-40B4-BE49-F238E27FC236}">
                <a16:creationId xmlns:a16="http://schemas.microsoft.com/office/drawing/2014/main" id="{81BF270E-2026-4BF7-B72E-332480B1A930}"/>
              </a:ext>
            </a:extLst>
          </p:cNvPr>
          <p:cNvPicPr>
            <a:picLocks noChangeAspect="1"/>
          </p:cNvPicPr>
          <p:nvPr/>
        </p:nvPicPr>
        <p:blipFill>
          <a:blip r:embed="rId5"/>
          <a:stretch>
            <a:fillRect/>
          </a:stretch>
        </p:blipFill>
        <p:spPr>
          <a:xfrm>
            <a:off x="1747838" y="4460017"/>
            <a:ext cx="8696325" cy="2144689"/>
          </a:xfrm>
          <a:prstGeom prst="rect">
            <a:avLst/>
          </a:prstGeom>
        </p:spPr>
      </p:pic>
      <p:pic>
        <p:nvPicPr>
          <p:cNvPr id="4" name="Picture 3" descr="A picture containing white, water, standing, man&#10;&#10;Description automatically generated">
            <a:extLst>
              <a:ext uri="{FF2B5EF4-FFF2-40B4-BE49-F238E27FC236}">
                <a16:creationId xmlns:a16="http://schemas.microsoft.com/office/drawing/2014/main" id="{C80C1C62-CCB3-403C-8C88-65C0BDDEA284}"/>
              </a:ext>
            </a:extLst>
          </p:cNvPr>
          <p:cNvPicPr>
            <a:picLocks noChangeAspect="1"/>
          </p:cNvPicPr>
          <p:nvPr/>
        </p:nvPicPr>
        <p:blipFill rotWithShape="1">
          <a:blip r:embed="rId6">
            <a:extLst>
              <a:ext uri="{28A0092B-C50C-407E-A947-70E740481C1C}">
                <a14:useLocalDpi xmlns:a14="http://schemas.microsoft.com/office/drawing/2010/main" val="0"/>
              </a:ext>
            </a:extLst>
          </a:blip>
          <a:srcRect l="37213" t="5462" r="38130" b="6336"/>
          <a:stretch/>
        </p:blipFill>
        <p:spPr>
          <a:xfrm>
            <a:off x="4622009" y="1182234"/>
            <a:ext cx="1416533" cy="2508951"/>
          </a:xfrm>
          <a:prstGeom prst="rect">
            <a:avLst/>
          </a:prstGeom>
        </p:spPr>
      </p:pic>
      <p:cxnSp>
        <p:nvCxnSpPr>
          <p:cNvPr id="3" name="Straight Arrow Connector 2">
            <a:extLst>
              <a:ext uri="{FF2B5EF4-FFF2-40B4-BE49-F238E27FC236}">
                <a16:creationId xmlns:a16="http://schemas.microsoft.com/office/drawing/2014/main" id="{2920C687-9BAA-427D-9C8B-A840D48A1A2A}"/>
              </a:ext>
            </a:extLst>
          </p:cNvPr>
          <p:cNvCxnSpPr/>
          <p:nvPr/>
        </p:nvCxnSpPr>
        <p:spPr>
          <a:xfrm>
            <a:off x="10401300" y="5076825"/>
            <a:ext cx="3429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2">
            <a:extLst>
              <a:ext uri="{FF2B5EF4-FFF2-40B4-BE49-F238E27FC236}">
                <a16:creationId xmlns:a16="http://schemas.microsoft.com/office/drawing/2014/main" id="{FD2BF08E-55B9-4374-8BF5-F831E0B6D16E}"/>
              </a:ext>
            </a:extLst>
          </p:cNvPr>
          <p:cNvCxnSpPr/>
          <p:nvPr/>
        </p:nvCxnSpPr>
        <p:spPr>
          <a:xfrm flipV="1">
            <a:off x="10401300" y="5076825"/>
            <a:ext cx="39052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68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CDFEDC32-2425-4E5A-9D75-8BDEF0F3DD80}"/>
              </a:ext>
            </a:extLst>
          </p:cNvPr>
          <p:cNvSpPr txBox="1">
            <a:spLocks/>
          </p:cNvSpPr>
          <p:nvPr/>
        </p:nvSpPr>
        <p:spPr>
          <a:xfrm>
            <a:off x="821864" y="935988"/>
            <a:ext cx="10918540"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id-ID" sz="3600" b="1">
              <a:solidFill>
                <a:schemeClr val="bg2">
                  <a:lumMod val="10000"/>
                </a:schemeClr>
              </a:solidFill>
              <a:ea typeface="Lato" panose="020F0502020204030203" pitchFamily="34" charset="0"/>
              <a:cs typeface="Lato" panose="020F0502020204030203" pitchFamily="34" charset="0"/>
            </a:endParaRPr>
          </a:p>
        </p:txBody>
      </p:sp>
      <p:sp>
        <p:nvSpPr>
          <p:cNvPr id="3" name="Slide Number Placeholder 2">
            <a:extLst>
              <a:ext uri="{FF2B5EF4-FFF2-40B4-BE49-F238E27FC236}">
                <a16:creationId xmlns:a16="http://schemas.microsoft.com/office/drawing/2014/main" id="{0E5C27A0-9AB8-4D8A-BFB8-B65546189B5A}"/>
              </a:ext>
            </a:extLst>
          </p:cNvPr>
          <p:cNvSpPr>
            <a:spLocks noGrp="1"/>
          </p:cNvSpPr>
          <p:nvPr>
            <p:ph type="sldNum" sz="quarter" idx="13"/>
          </p:nvPr>
        </p:nvSpPr>
        <p:spPr/>
        <p:txBody>
          <a:bodyPr/>
          <a:lstStyle/>
          <a:p>
            <a:fld id="{47B18E72-FEC3-4883-A827-22C56F3B664F}" type="slidenum">
              <a:rPr lang="id-ID" smtClean="0"/>
              <a:t>31</a:t>
            </a:fld>
            <a:endParaRPr lang="id-ID"/>
          </a:p>
        </p:txBody>
      </p:sp>
      <p:sp>
        <p:nvSpPr>
          <p:cNvPr id="8" name="Subtitle 2">
            <a:extLst>
              <a:ext uri="{FF2B5EF4-FFF2-40B4-BE49-F238E27FC236}">
                <a16:creationId xmlns:a16="http://schemas.microsoft.com/office/drawing/2014/main" id="{141E67F0-A292-4A55-B36E-EE76FCF9288E}"/>
              </a:ext>
            </a:extLst>
          </p:cNvPr>
          <p:cNvSpPr txBox="1">
            <a:spLocks/>
          </p:cNvSpPr>
          <p:nvPr/>
        </p:nvSpPr>
        <p:spPr>
          <a:xfrm>
            <a:off x="366713" y="402128"/>
            <a:ext cx="11105059"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2">
                    <a:lumMod val="10000"/>
                  </a:schemeClr>
                </a:solidFill>
                <a:ea typeface="Lato" panose="020F0502020204030203" pitchFamily="34" charset="0"/>
                <a:cs typeface="Lato" panose="020F0502020204030203" pitchFamily="34" charset="0"/>
              </a:rPr>
              <a:t>Current Progress – </a:t>
            </a:r>
            <a:r>
              <a:rPr lang="en-US" sz="3600" b="1">
                <a:cs typeface="Calibri"/>
              </a:rPr>
              <a:t>Algorithm testing on thermal images*</a:t>
            </a:r>
            <a:endParaRPr lang="id-ID" sz="3600" b="1">
              <a:solidFill>
                <a:schemeClr val="bg2">
                  <a:lumMod val="10000"/>
                </a:schemeClr>
              </a:solidFill>
              <a:ea typeface="Lato" panose="020F0502020204030203" pitchFamily="34" charset="0"/>
              <a:cs typeface="Lato" panose="020F0502020204030203" pitchFamily="34" charset="0"/>
            </a:endParaRPr>
          </a:p>
        </p:txBody>
      </p:sp>
      <p:cxnSp>
        <p:nvCxnSpPr>
          <p:cNvPr id="9" name="Straight Connector 8">
            <a:extLst>
              <a:ext uri="{FF2B5EF4-FFF2-40B4-BE49-F238E27FC236}">
                <a16:creationId xmlns:a16="http://schemas.microsoft.com/office/drawing/2014/main" id="{80402ED6-7404-477C-AEC6-92354939665B}"/>
              </a:ext>
            </a:extLst>
          </p:cNvPr>
          <p:cNvCxnSpPr/>
          <p:nvPr/>
        </p:nvCxnSpPr>
        <p:spPr>
          <a:xfrm>
            <a:off x="501583" y="987080"/>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graphicFrame>
        <p:nvGraphicFramePr>
          <p:cNvPr id="7" name="Table 3">
            <a:extLst>
              <a:ext uri="{FF2B5EF4-FFF2-40B4-BE49-F238E27FC236}">
                <a16:creationId xmlns:a16="http://schemas.microsoft.com/office/drawing/2014/main" id="{171D3B51-2CE2-4F48-9461-C30BF38A676C}"/>
              </a:ext>
            </a:extLst>
          </p:cNvPr>
          <p:cNvGraphicFramePr>
            <a:graphicFrameLocks noGrp="1"/>
          </p:cNvGraphicFramePr>
          <p:nvPr>
            <p:extLst>
              <p:ext uri="{D42A27DB-BD31-4B8C-83A1-F6EECF244321}">
                <p14:modId xmlns:p14="http://schemas.microsoft.com/office/powerpoint/2010/main" val="2738501795"/>
              </p:ext>
            </p:extLst>
          </p:nvPr>
        </p:nvGraphicFramePr>
        <p:xfrm>
          <a:off x="636731" y="1318248"/>
          <a:ext cx="10835043" cy="2169680"/>
        </p:xfrm>
        <a:graphic>
          <a:graphicData uri="http://schemas.openxmlformats.org/drawingml/2006/table">
            <a:tbl>
              <a:tblPr firstRow="1" bandRow="1">
                <a:tableStyleId>{5940675A-B579-460E-94D1-54222C63F5DA}</a:tableStyleId>
              </a:tblPr>
              <a:tblGrid>
                <a:gridCol w="1379442">
                  <a:extLst>
                    <a:ext uri="{9D8B030D-6E8A-4147-A177-3AD203B41FA5}">
                      <a16:colId xmlns:a16="http://schemas.microsoft.com/office/drawing/2014/main" val="2107919666"/>
                    </a:ext>
                  </a:extLst>
                </a:gridCol>
                <a:gridCol w="1399185">
                  <a:extLst>
                    <a:ext uri="{9D8B030D-6E8A-4147-A177-3AD203B41FA5}">
                      <a16:colId xmlns:a16="http://schemas.microsoft.com/office/drawing/2014/main" val="515918314"/>
                    </a:ext>
                  </a:extLst>
                </a:gridCol>
                <a:gridCol w="1241714">
                  <a:extLst>
                    <a:ext uri="{9D8B030D-6E8A-4147-A177-3AD203B41FA5}">
                      <a16:colId xmlns:a16="http://schemas.microsoft.com/office/drawing/2014/main" val="1584510877"/>
                    </a:ext>
                  </a:extLst>
                </a:gridCol>
                <a:gridCol w="1049170">
                  <a:extLst>
                    <a:ext uri="{9D8B030D-6E8A-4147-A177-3AD203B41FA5}">
                      <a16:colId xmlns:a16="http://schemas.microsoft.com/office/drawing/2014/main" val="340251140"/>
                    </a:ext>
                  </a:extLst>
                </a:gridCol>
                <a:gridCol w="1564235">
                  <a:extLst>
                    <a:ext uri="{9D8B030D-6E8A-4147-A177-3AD203B41FA5}">
                      <a16:colId xmlns:a16="http://schemas.microsoft.com/office/drawing/2014/main" val="419088698"/>
                    </a:ext>
                  </a:extLst>
                </a:gridCol>
                <a:gridCol w="2082103">
                  <a:extLst>
                    <a:ext uri="{9D8B030D-6E8A-4147-A177-3AD203B41FA5}">
                      <a16:colId xmlns:a16="http://schemas.microsoft.com/office/drawing/2014/main" val="2990856446"/>
                    </a:ext>
                  </a:extLst>
                </a:gridCol>
                <a:gridCol w="2119194">
                  <a:extLst>
                    <a:ext uri="{9D8B030D-6E8A-4147-A177-3AD203B41FA5}">
                      <a16:colId xmlns:a16="http://schemas.microsoft.com/office/drawing/2014/main" val="4206913620"/>
                    </a:ext>
                  </a:extLst>
                </a:gridCol>
              </a:tblGrid>
              <a:tr h="913356">
                <a:tc>
                  <a:txBody>
                    <a:bodyPr/>
                    <a:lstStyle/>
                    <a:p>
                      <a:r>
                        <a:rPr lang="en-US" b="1"/>
                        <a:t>Property</a:t>
                      </a:r>
                    </a:p>
                  </a:txBody>
                  <a:tcPr/>
                </a:tc>
                <a:tc>
                  <a:txBody>
                    <a:bodyPr/>
                    <a:lstStyle/>
                    <a:p>
                      <a:pPr algn="ctr"/>
                      <a:r>
                        <a:rPr lang="en-US" sz="1800" b="1"/>
                        <a:t>Faster-RCNN </a:t>
                      </a:r>
                      <a:r>
                        <a:rPr lang="en-US" sz="1800" b="1" baseline="30000"/>
                        <a:t>[1]</a:t>
                      </a:r>
                    </a:p>
                  </a:txBody>
                  <a:tcPr/>
                </a:tc>
                <a:tc>
                  <a:txBody>
                    <a:bodyPr/>
                    <a:lstStyle/>
                    <a:p>
                      <a:pPr algn="ctr"/>
                      <a:r>
                        <a:rPr lang="en-US" sz="1800" b="1"/>
                        <a:t>Yolo-V3 </a:t>
                      </a:r>
                      <a:r>
                        <a:rPr lang="en-US" sz="1800" b="1" baseline="30000"/>
                        <a:t>[3]</a:t>
                      </a:r>
                    </a:p>
                  </a:txBody>
                  <a:tcPr/>
                </a:tc>
                <a:tc>
                  <a:txBody>
                    <a:bodyPr/>
                    <a:lstStyle/>
                    <a:p>
                      <a:pPr algn="ctr"/>
                      <a:r>
                        <a:rPr lang="en-US" sz="1800" b="1"/>
                        <a:t>R-FCN</a:t>
                      </a:r>
                      <a:r>
                        <a:rPr lang="en-US" sz="1800" b="1" baseline="30000"/>
                        <a:t>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CornerNet </a:t>
                      </a:r>
                      <a:r>
                        <a:rPr lang="en-US" sz="1800" b="1" baseline="30000"/>
                        <a:t>[5]</a:t>
                      </a:r>
                    </a:p>
                    <a:p>
                      <a:endParaRPr lang="en-US" b="1"/>
                    </a:p>
                  </a:txBody>
                  <a:tcPr/>
                </a:tc>
                <a:tc>
                  <a:txBody>
                    <a:bodyPr/>
                    <a:lstStyle/>
                    <a:p>
                      <a:pPr algn="ctr"/>
                      <a:r>
                        <a:rPr lang="en-US" sz="1800" b="1"/>
                        <a:t>CornerNet-Lite </a:t>
                      </a:r>
                    </a:p>
                    <a:p>
                      <a:pPr algn="ctr"/>
                      <a:r>
                        <a:rPr lang="en-US" sz="1800" b="1"/>
                        <a:t>(Saccade) </a:t>
                      </a:r>
                      <a:r>
                        <a:rPr lang="en-US" sz="1800" b="1" baseline="30000"/>
                        <a:t>[7]</a:t>
                      </a:r>
                    </a:p>
                  </a:txBody>
                  <a:tcPr/>
                </a:tc>
                <a:tc>
                  <a:txBody>
                    <a:bodyPr/>
                    <a:lstStyle/>
                    <a:p>
                      <a:pPr algn="ctr"/>
                      <a:r>
                        <a:rPr lang="en-US" sz="1800" b="1"/>
                        <a:t>CornerNet-Lite</a:t>
                      </a:r>
                    </a:p>
                    <a:p>
                      <a:pPr algn="ctr"/>
                      <a:r>
                        <a:rPr lang="en-US" sz="1800" b="1"/>
                        <a:t>(Squeeze) </a:t>
                      </a:r>
                      <a:r>
                        <a:rPr lang="en-US" sz="1800" b="1" baseline="30000"/>
                        <a:t>[7]</a:t>
                      </a:r>
                    </a:p>
                  </a:txBody>
                  <a:tcPr/>
                </a:tc>
                <a:extLst>
                  <a:ext uri="{0D108BD9-81ED-4DB2-BD59-A6C34878D82A}">
                    <a16:rowId xmlns:a16="http://schemas.microsoft.com/office/drawing/2014/main" val="3889016215"/>
                  </a:ext>
                </a:extLst>
              </a:tr>
              <a:tr h="628162">
                <a:tc>
                  <a:txBody>
                    <a:bodyPr/>
                    <a:lstStyle/>
                    <a:p>
                      <a:r>
                        <a:rPr lang="en-US" b="1"/>
                        <a:t>FPS</a:t>
                      </a:r>
                    </a:p>
                  </a:txBody>
                  <a:tcPr/>
                </a:tc>
                <a:tc>
                  <a:txBody>
                    <a:bodyPr/>
                    <a:lstStyle/>
                    <a:p>
                      <a:r>
                        <a:rPr lang="en-US"/>
                        <a:t>5</a:t>
                      </a:r>
                    </a:p>
                  </a:txBody>
                  <a:tcPr/>
                </a:tc>
                <a:tc>
                  <a:txBody>
                    <a:bodyPr/>
                    <a:lstStyle/>
                    <a:p>
                      <a:r>
                        <a:rPr lang="en-US"/>
                        <a:t>45</a:t>
                      </a:r>
                    </a:p>
                  </a:txBody>
                  <a:tcPr/>
                </a:tc>
                <a:tc>
                  <a:txBody>
                    <a:bodyPr/>
                    <a:lstStyle/>
                    <a:p>
                      <a:r>
                        <a:rPr lang="en-US"/>
                        <a:t>6</a:t>
                      </a:r>
                    </a:p>
                  </a:txBody>
                  <a:tcPr/>
                </a:tc>
                <a:tc>
                  <a:txBody>
                    <a:bodyPr/>
                    <a:lstStyle/>
                    <a:p>
                      <a:r>
                        <a:rPr lang="en-US"/>
                        <a:t>1</a:t>
                      </a:r>
                    </a:p>
                  </a:txBody>
                  <a:tcPr/>
                </a:tc>
                <a:tc>
                  <a:txBody>
                    <a:bodyPr/>
                    <a:lstStyle/>
                    <a:p>
                      <a:r>
                        <a:rPr lang="en-US"/>
                        <a:t>10</a:t>
                      </a:r>
                    </a:p>
                  </a:txBody>
                  <a:tcPr/>
                </a:tc>
                <a:tc>
                  <a:txBody>
                    <a:bodyPr/>
                    <a:lstStyle/>
                    <a:p>
                      <a:r>
                        <a:rPr lang="en-US"/>
                        <a:t>60</a:t>
                      </a:r>
                    </a:p>
                  </a:txBody>
                  <a:tcPr/>
                </a:tc>
                <a:extLst>
                  <a:ext uri="{0D108BD9-81ED-4DB2-BD59-A6C34878D82A}">
                    <a16:rowId xmlns:a16="http://schemas.microsoft.com/office/drawing/2014/main" val="270059854"/>
                  </a:ext>
                </a:extLst>
              </a:tr>
              <a:tr h="628162">
                <a:tc>
                  <a:txBody>
                    <a:bodyPr/>
                    <a:lstStyle/>
                    <a:p>
                      <a:r>
                        <a:rPr lang="en-US" b="1" err="1"/>
                        <a:t>mAP</a:t>
                      </a:r>
                      <a:r>
                        <a:rPr lang="en-US" b="1"/>
                        <a:t> %</a:t>
                      </a:r>
                    </a:p>
                  </a:txBody>
                  <a:tcPr/>
                </a:tc>
                <a:tc>
                  <a:txBody>
                    <a:bodyPr/>
                    <a:lstStyle/>
                    <a:p>
                      <a:r>
                        <a:rPr lang="en-US"/>
                        <a:t>65</a:t>
                      </a:r>
                    </a:p>
                  </a:txBody>
                  <a:tcPr/>
                </a:tc>
                <a:tc>
                  <a:txBody>
                    <a:bodyPr/>
                    <a:lstStyle/>
                    <a:p>
                      <a:r>
                        <a:rPr lang="en-US"/>
                        <a:t>85</a:t>
                      </a:r>
                    </a:p>
                  </a:txBody>
                  <a:tcPr/>
                </a:tc>
                <a:tc>
                  <a:txBody>
                    <a:bodyPr/>
                    <a:lstStyle/>
                    <a:p>
                      <a:r>
                        <a:rPr lang="en-US"/>
                        <a:t>78</a:t>
                      </a:r>
                    </a:p>
                  </a:txBody>
                  <a:tcPr/>
                </a:tc>
                <a:tc>
                  <a:txBody>
                    <a:bodyPr/>
                    <a:lstStyle/>
                    <a:p>
                      <a:r>
                        <a:rPr lang="en-US"/>
                        <a:t>88</a:t>
                      </a:r>
                    </a:p>
                  </a:txBody>
                  <a:tcPr/>
                </a:tc>
                <a:tc>
                  <a:txBody>
                    <a:bodyPr/>
                    <a:lstStyle/>
                    <a:p>
                      <a:r>
                        <a:rPr lang="en-US"/>
                        <a:t>65</a:t>
                      </a:r>
                    </a:p>
                  </a:txBody>
                  <a:tcPr/>
                </a:tc>
                <a:tc>
                  <a:txBody>
                    <a:bodyPr/>
                    <a:lstStyle/>
                    <a:p>
                      <a:r>
                        <a:rPr lang="en-US"/>
                        <a:t>81</a:t>
                      </a:r>
                    </a:p>
                  </a:txBody>
                  <a:tcPr/>
                </a:tc>
                <a:extLst>
                  <a:ext uri="{0D108BD9-81ED-4DB2-BD59-A6C34878D82A}">
                    <a16:rowId xmlns:a16="http://schemas.microsoft.com/office/drawing/2014/main" val="4038375587"/>
                  </a:ext>
                </a:extLst>
              </a:tr>
            </a:tbl>
          </a:graphicData>
        </a:graphic>
      </p:graphicFrame>
      <p:sp>
        <p:nvSpPr>
          <p:cNvPr id="2" name="TextBox 1">
            <a:extLst>
              <a:ext uri="{FF2B5EF4-FFF2-40B4-BE49-F238E27FC236}">
                <a16:creationId xmlns:a16="http://schemas.microsoft.com/office/drawing/2014/main" id="{CDAD985F-C734-42D7-BEE6-751E5128A0E7}"/>
              </a:ext>
            </a:extLst>
          </p:cNvPr>
          <p:cNvSpPr txBox="1"/>
          <p:nvPr/>
        </p:nvSpPr>
        <p:spPr>
          <a:xfrm>
            <a:off x="501583" y="3634429"/>
            <a:ext cx="6483057" cy="369332"/>
          </a:xfrm>
          <a:prstGeom prst="rect">
            <a:avLst/>
          </a:prstGeom>
          <a:noFill/>
        </p:spPr>
        <p:txBody>
          <a:bodyPr wrap="none" rtlCol="0">
            <a:spAutoFit/>
          </a:bodyPr>
          <a:lstStyle/>
          <a:p>
            <a:r>
              <a:rPr lang="en-US"/>
              <a:t>*Algorithms are trained on FLIR Self Driving Thermal Image Dataset</a:t>
            </a:r>
          </a:p>
        </p:txBody>
      </p:sp>
      <p:pic>
        <p:nvPicPr>
          <p:cNvPr id="13" name="CornerNet - Lite - Squeeze">
            <a:hlinkClick r:id="" action="ppaction://media"/>
            <a:extLst>
              <a:ext uri="{FF2B5EF4-FFF2-40B4-BE49-F238E27FC236}">
                <a16:creationId xmlns:a16="http://schemas.microsoft.com/office/drawing/2014/main" id="{B2496718-14BF-477B-ACFF-0D4B0B6E50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03650" y="4058768"/>
            <a:ext cx="4584700" cy="2578100"/>
          </a:xfrm>
          <a:prstGeom prst="rect">
            <a:avLst/>
          </a:prstGeom>
        </p:spPr>
      </p:pic>
    </p:spTree>
    <p:extLst>
      <p:ext uri="{BB962C8B-B14F-4D97-AF65-F5344CB8AC3E}">
        <p14:creationId xmlns:p14="http://schemas.microsoft.com/office/powerpoint/2010/main" val="334602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02091" y="472146"/>
            <a:ext cx="10023867"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Current Progress – </a:t>
            </a:r>
            <a:r>
              <a:rPr lang="en-US" sz="3200" b="1">
                <a:cs typeface="Calibri"/>
              </a:rPr>
              <a:t>Alternative Datasets</a:t>
            </a:r>
          </a:p>
          <a:p>
            <a:pPr algn="l"/>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975511"/>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Table 3">
            <a:extLst>
              <a:ext uri="{FF2B5EF4-FFF2-40B4-BE49-F238E27FC236}">
                <a16:creationId xmlns:a16="http://schemas.microsoft.com/office/drawing/2014/main" id="{43600849-AA5B-4B1D-9919-1A8F7E34E2B1}"/>
              </a:ext>
            </a:extLst>
          </p:cNvPr>
          <p:cNvGraphicFramePr>
            <a:graphicFrameLocks noGrp="1"/>
          </p:cNvGraphicFramePr>
          <p:nvPr>
            <p:extLst>
              <p:ext uri="{D42A27DB-BD31-4B8C-83A1-F6EECF244321}">
                <p14:modId xmlns:p14="http://schemas.microsoft.com/office/powerpoint/2010/main" val="1650927008"/>
              </p:ext>
            </p:extLst>
          </p:nvPr>
        </p:nvGraphicFramePr>
        <p:xfrm>
          <a:off x="602091" y="1247656"/>
          <a:ext cx="11106434" cy="4907280"/>
        </p:xfrm>
        <a:graphic>
          <a:graphicData uri="http://schemas.openxmlformats.org/drawingml/2006/table">
            <a:tbl>
              <a:tblPr firstRow="1" bandRow="1">
                <a:tableStyleId>{5940675A-B579-460E-94D1-54222C63F5DA}</a:tableStyleId>
              </a:tblPr>
              <a:tblGrid>
                <a:gridCol w="1116908">
                  <a:extLst>
                    <a:ext uri="{9D8B030D-6E8A-4147-A177-3AD203B41FA5}">
                      <a16:colId xmlns:a16="http://schemas.microsoft.com/office/drawing/2014/main" val="3855130342"/>
                    </a:ext>
                  </a:extLst>
                </a:gridCol>
                <a:gridCol w="1832424">
                  <a:extLst>
                    <a:ext uri="{9D8B030D-6E8A-4147-A177-3AD203B41FA5}">
                      <a16:colId xmlns:a16="http://schemas.microsoft.com/office/drawing/2014/main" val="3030158470"/>
                    </a:ext>
                  </a:extLst>
                </a:gridCol>
                <a:gridCol w="1201255">
                  <a:extLst>
                    <a:ext uri="{9D8B030D-6E8A-4147-A177-3AD203B41FA5}">
                      <a16:colId xmlns:a16="http://schemas.microsoft.com/office/drawing/2014/main" val="1805618286"/>
                    </a:ext>
                  </a:extLst>
                </a:gridCol>
                <a:gridCol w="2911518">
                  <a:extLst>
                    <a:ext uri="{9D8B030D-6E8A-4147-A177-3AD203B41FA5}">
                      <a16:colId xmlns:a16="http://schemas.microsoft.com/office/drawing/2014/main" val="2374442556"/>
                    </a:ext>
                  </a:extLst>
                </a:gridCol>
                <a:gridCol w="4044329">
                  <a:extLst>
                    <a:ext uri="{9D8B030D-6E8A-4147-A177-3AD203B41FA5}">
                      <a16:colId xmlns:a16="http://schemas.microsoft.com/office/drawing/2014/main" val="130050228"/>
                    </a:ext>
                  </a:extLst>
                </a:gridCol>
              </a:tblGrid>
              <a:tr h="510087">
                <a:tc>
                  <a:txBody>
                    <a:bodyPr/>
                    <a:lstStyle/>
                    <a:p>
                      <a:r>
                        <a:rPr lang="en-US" sz="1600" b="1"/>
                        <a:t>Datasets</a:t>
                      </a:r>
                    </a:p>
                  </a:txBody>
                  <a:tcPr/>
                </a:tc>
                <a:tc>
                  <a:txBody>
                    <a:bodyPr/>
                    <a:lstStyle/>
                    <a:p>
                      <a:r>
                        <a:rPr lang="en-US" sz="1600" b="1"/>
                        <a:t>Link</a:t>
                      </a:r>
                    </a:p>
                  </a:txBody>
                  <a:tcPr/>
                </a:tc>
                <a:tc>
                  <a:txBody>
                    <a:bodyPr/>
                    <a:lstStyle/>
                    <a:p>
                      <a:pPr lvl="0">
                        <a:buNone/>
                      </a:pPr>
                      <a:r>
                        <a:rPr lang="en-US" sz="1600" b="1"/>
                        <a:t>Images/ Video type</a:t>
                      </a:r>
                    </a:p>
                  </a:txBody>
                  <a:tcPr/>
                </a:tc>
                <a:tc>
                  <a:txBody>
                    <a:bodyPr/>
                    <a:lstStyle/>
                    <a:p>
                      <a:r>
                        <a:rPr lang="en-US" sz="1600" b="1"/>
                        <a:t>Description</a:t>
                      </a:r>
                    </a:p>
                  </a:txBody>
                  <a:tcPr/>
                </a:tc>
                <a:tc>
                  <a:txBody>
                    <a:bodyPr/>
                    <a:lstStyle/>
                    <a:p>
                      <a:r>
                        <a:rPr lang="en-US" sz="1600" b="1"/>
                        <a:t>Suitability</a:t>
                      </a:r>
                    </a:p>
                  </a:txBody>
                  <a:tcPr/>
                </a:tc>
                <a:extLst>
                  <a:ext uri="{0D108BD9-81ED-4DB2-BD59-A6C34878D82A}">
                    <a16:rowId xmlns:a16="http://schemas.microsoft.com/office/drawing/2014/main" val="279884601"/>
                  </a:ext>
                </a:extLst>
              </a:tr>
              <a:tr h="0">
                <a:tc>
                  <a:txBody>
                    <a:bodyPr/>
                    <a:lstStyle/>
                    <a:p>
                      <a:r>
                        <a:rPr lang="en-US" sz="1600" b="1"/>
                        <a:t>Singapore Maritime Dataset</a:t>
                      </a:r>
                    </a:p>
                  </a:txBody>
                  <a:tcPr/>
                </a:tc>
                <a:tc>
                  <a:txBody>
                    <a:bodyPr/>
                    <a:lstStyle/>
                    <a:p>
                      <a:pPr lvl="0">
                        <a:buNone/>
                      </a:pPr>
                      <a:r>
                        <a:rPr lang="en-US" sz="1600" b="0" i="0" u="none" strike="noStrike" noProof="0">
                          <a:latin typeface="Calibri"/>
                          <a:hlinkClick r:id="rId3"/>
                        </a:rPr>
                        <a:t>https://sites.google.com/site/dilipprasad/home/singapore-maritime-dataset</a:t>
                      </a:r>
                      <a:endParaRPr lang="en-US" sz="1600"/>
                    </a:p>
                  </a:txBody>
                  <a:tcPr/>
                </a:tc>
                <a:tc>
                  <a:txBody>
                    <a:bodyPr/>
                    <a:lstStyle/>
                    <a:p>
                      <a:pPr lvl="0">
                        <a:buNone/>
                      </a:pPr>
                      <a:r>
                        <a:rPr lang="en-US" sz="1600"/>
                        <a:t>Near IR videos</a:t>
                      </a:r>
                    </a:p>
                  </a:txBody>
                  <a:tcPr/>
                </a:tc>
                <a:tc>
                  <a:txBody>
                    <a:bodyPr/>
                    <a:lstStyle/>
                    <a:p>
                      <a:pPr lvl="0">
                        <a:buNone/>
                      </a:pPr>
                      <a:r>
                        <a:rPr lang="en-US" sz="1600" b="0" i="0" u="none" strike="noStrike" noProof="0">
                          <a:latin typeface="Calibri"/>
                        </a:rPr>
                        <a:t>Near Infra-red (NIR) videos which is also captured using another Canon 70D camera with hot mirror removed and </a:t>
                      </a:r>
                      <a:r>
                        <a:rPr lang="en-US" sz="1600" b="0" i="0" u="none" strike="noStrike" noProof="0">
                          <a:solidFill>
                            <a:schemeClr val="tx1"/>
                          </a:solidFill>
                          <a:latin typeface="Calibri"/>
                        </a:rPr>
                        <a:t>Mid-</a:t>
                      </a:r>
                      <a:r>
                        <a:rPr lang="en-US" sz="1600" b="0" i="0" u="none" strike="noStrike" noProof="0" err="1">
                          <a:solidFill>
                            <a:schemeClr val="tx1"/>
                          </a:solidFill>
                          <a:latin typeface="Calibri"/>
                        </a:rPr>
                        <a:t>Opt</a:t>
                      </a:r>
                      <a:r>
                        <a:rPr lang="en-US" sz="1600" b="0" i="0" u="none" strike="noStrike" noProof="0">
                          <a:solidFill>
                            <a:schemeClr val="tx1"/>
                          </a:solidFill>
                          <a:latin typeface="Calibri"/>
                        </a:rPr>
                        <a:t> BP800</a:t>
                      </a:r>
                      <a:r>
                        <a:rPr lang="en-US" sz="1600" b="0" i="0" u="none" strike="noStrike" noProof="0">
                          <a:latin typeface="Calibri"/>
                        </a:rPr>
                        <a:t> Near-IR Bandpass filter.</a:t>
                      </a:r>
                      <a:endParaRPr lang="en-US" sz="1600"/>
                    </a:p>
                  </a:txBody>
                  <a:tcPr/>
                </a:tc>
                <a:tc>
                  <a:txBody>
                    <a:bodyPr/>
                    <a:lstStyle/>
                    <a:p>
                      <a:r>
                        <a:rPr lang="en-US" sz="1600"/>
                        <a:t>Both the videos and the annotations files are provided</a:t>
                      </a:r>
                    </a:p>
                    <a:p>
                      <a:pPr lvl="0">
                        <a:buNone/>
                      </a:pPr>
                      <a:r>
                        <a:rPr lang="en-US" sz="1600"/>
                        <a:t>Not captured from a thermal camera (hence the quality of the images may be not of the thermal cameras)</a:t>
                      </a:r>
                    </a:p>
                    <a:p>
                      <a:pPr lvl="0">
                        <a:buNone/>
                      </a:pPr>
                      <a:r>
                        <a:rPr lang="en-US" sz="1600"/>
                        <a:t>No Suspicious activities  included </a:t>
                      </a:r>
                    </a:p>
                  </a:txBody>
                  <a:tcPr/>
                </a:tc>
                <a:extLst>
                  <a:ext uri="{0D108BD9-81ED-4DB2-BD59-A6C34878D82A}">
                    <a16:rowId xmlns:a16="http://schemas.microsoft.com/office/drawing/2014/main" val="930079761"/>
                  </a:ext>
                </a:extLst>
              </a:tr>
              <a:tr h="2748614">
                <a:tc>
                  <a:txBody>
                    <a:bodyPr/>
                    <a:lstStyle/>
                    <a:p>
                      <a:r>
                        <a:rPr lang="en-US" sz="1600" b="1"/>
                        <a:t>IPATCH</a:t>
                      </a:r>
                    </a:p>
                  </a:txBody>
                  <a:tcPr/>
                </a:tc>
                <a:tc>
                  <a:txBody>
                    <a:bodyPr/>
                    <a:lstStyle/>
                    <a:p>
                      <a:pPr lvl="0">
                        <a:buNone/>
                      </a:pPr>
                      <a:r>
                        <a:rPr lang="en-US" sz="1600" b="0" i="0" u="none" strike="noStrike" noProof="0">
                          <a:latin typeface="Calibri"/>
                          <a:hlinkClick r:id="rId4"/>
                        </a:rPr>
                        <a:t>http://ftp.pets.rdg.ac.uk/pub/PETS2016/MidHighLevelChallengeData/IPATCH/</a:t>
                      </a:r>
                      <a:endParaRPr lang="en-US" sz="1600"/>
                    </a:p>
                  </a:txBody>
                  <a:tcPr/>
                </a:tc>
                <a:tc>
                  <a:txBody>
                    <a:bodyPr/>
                    <a:lstStyle/>
                    <a:p>
                      <a:pPr lvl="0">
                        <a:buNone/>
                      </a:pPr>
                      <a:r>
                        <a:rPr lang="en-US" sz="1600"/>
                        <a:t>Both R and Thermal</a:t>
                      </a:r>
                    </a:p>
                  </a:txBody>
                  <a:tcPr/>
                </a:tc>
                <a:tc>
                  <a:txBody>
                    <a:bodyPr/>
                    <a:lstStyle/>
                    <a:p>
                      <a:pPr lvl="0">
                        <a:buNone/>
                      </a:pPr>
                      <a:r>
                        <a:rPr lang="en-US" sz="1600" b="0" i="0" u="none" strike="noStrike" noProof="0">
                          <a:latin typeface="Calibri"/>
                        </a:rPr>
                        <a:t>Contains a set of fourteen multi camera recordings (visible, thermal) collected off the coast of Brest, France</a:t>
                      </a:r>
                    </a:p>
                    <a:p>
                      <a:pPr lvl="0">
                        <a:buNone/>
                      </a:pPr>
                      <a:endParaRPr lang="en-US" sz="1600"/>
                    </a:p>
                    <a:p>
                      <a:pPr lvl="0">
                        <a:buNone/>
                      </a:pPr>
                      <a:r>
                        <a:rPr lang="en-US" sz="1600"/>
                        <a:t>(Mainly the images are provided. For two thermal cameras, a summary video is provided per directory)</a:t>
                      </a:r>
                    </a:p>
                  </a:txBody>
                  <a:tcPr/>
                </a:tc>
                <a:tc>
                  <a:txBody>
                    <a:bodyPr/>
                    <a:lstStyle/>
                    <a:p>
                      <a:pPr marL="0" lvl="0" indent="0" algn="l">
                        <a:lnSpc>
                          <a:spcPct val="100000"/>
                        </a:lnSpc>
                        <a:spcBef>
                          <a:spcPts val="0"/>
                        </a:spcBef>
                        <a:spcAft>
                          <a:spcPts val="0"/>
                        </a:spcAft>
                        <a:buNone/>
                      </a:pPr>
                      <a:r>
                        <a:rPr lang="en-US" sz="1600" b="0" i="0" u="none" strike="noStrike" noProof="0">
                          <a:latin typeface="Calibri"/>
                        </a:rPr>
                        <a:t>Dataset consists the following scenarios:</a:t>
                      </a:r>
                    </a:p>
                    <a:p>
                      <a:pPr marL="0" lvl="0" indent="0" algn="l">
                        <a:lnSpc>
                          <a:spcPct val="100000"/>
                        </a:lnSpc>
                        <a:spcBef>
                          <a:spcPts val="0"/>
                        </a:spcBef>
                        <a:spcAft>
                          <a:spcPts val="0"/>
                        </a:spcAft>
                        <a:buNone/>
                      </a:pPr>
                      <a:r>
                        <a:rPr lang="en-US" sz="1600" b="0" i="0" u="none" strike="noStrike" noProof="0">
                          <a:latin typeface="Calibri"/>
                        </a:rPr>
                        <a:t>-&gt; boat detection and boat tracking</a:t>
                      </a:r>
                    </a:p>
                    <a:p>
                      <a:pPr marL="0" lvl="0" indent="0" algn="l">
                        <a:lnSpc>
                          <a:spcPct val="100000"/>
                        </a:lnSpc>
                        <a:spcBef>
                          <a:spcPts val="0"/>
                        </a:spcBef>
                        <a:spcAft>
                          <a:spcPts val="0"/>
                        </a:spcAft>
                        <a:buNone/>
                      </a:pPr>
                      <a:r>
                        <a:rPr lang="en-US" sz="1600" b="0" i="0" u="none" strike="noStrike" noProof="0">
                          <a:latin typeface="Calibri"/>
                        </a:rPr>
                        <a:t>-&gt; </a:t>
                      </a:r>
                      <a:r>
                        <a:rPr lang="en-US" sz="1600" b="0" i="0" u="none" strike="noStrike" noProof="0"/>
                        <a:t>Abnormal events such as </a:t>
                      </a:r>
                      <a:r>
                        <a:rPr lang="en-US" sz="1600" b="0" i="0" u="none" strike="noStrike" noProof="0">
                          <a:latin typeface="Calibri"/>
                        </a:rPr>
                        <a:t>boat speeding up , </a:t>
                      </a:r>
                      <a:r>
                        <a:rPr lang="en-US" sz="1600" b="0" i="0" u="none" strike="noStrike" noProof="0"/>
                        <a:t>boat loitering , </a:t>
                      </a:r>
                      <a:r>
                        <a:rPr lang="en-US" sz="1600" b="0" i="0" u="none" strike="noStrike" noProof="0">
                          <a:latin typeface="Calibri"/>
                        </a:rPr>
                        <a:t>Group formation/separation</a:t>
                      </a:r>
                      <a:endParaRPr lang="en-US" sz="1600"/>
                    </a:p>
                    <a:p>
                      <a:pPr marL="0" lvl="0" indent="0" algn="l">
                        <a:lnSpc>
                          <a:spcPct val="100000"/>
                        </a:lnSpc>
                        <a:spcBef>
                          <a:spcPts val="0"/>
                        </a:spcBef>
                        <a:spcAft>
                          <a:spcPts val="0"/>
                        </a:spcAft>
                        <a:buNone/>
                      </a:pPr>
                      <a:r>
                        <a:rPr lang="en-US" sz="1600" b="0" i="0" u="none" strike="noStrike" noProof="0">
                          <a:latin typeface="Calibri"/>
                        </a:rPr>
                        <a:t>-&gt; Threat events: attack to the vessel</a:t>
                      </a:r>
                    </a:p>
                    <a:p>
                      <a:pPr marL="0" lvl="0" indent="0" algn="l">
                        <a:lnSpc>
                          <a:spcPct val="100000"/>
                        </a:lnSpc>
                        <a:spcBef>
                          <a:spcPts val="0"/>
                        </a:spcBef>
                        <a:spcAft>
                          <a:spcPts val="0"/>
                        </a:spcAft>
                        <a:buNone/>
                      </a:pPr>
                      <a:endParaRPr lang="en-US" sz="1600" b="0" i="0" u="none" strike="noStrike" noProof="0">
                        <a:latin typeface="Calibri"/>
                      </a:endParaRPr>
                    </a:p>
                    <a:p>
                      <a:pPr marL="0" lvl="0" indent="0" algn="l">
                        <a:lnSpc>
                          <a:spcPct val="100000"/>
                        </a:lnSpc>
                        <a:spcBef>
                          <a:spcPts val="0"/>
                        </a:spcBef>
                        <a:spcAft>
                          <a:spcPts val="0"/>
                        </a:spcAft>
                        <a:buNone/>
                      </a:pPr>
                      <a:r>
                        <a:rPr lang="en-US" sz="1600" b="0" i="0" u="none" strike="noStrike" noProof="0">
                          <a:latin typeface="Calibri"/>
                        </a:rPr>
                        <a:t>Thermal images extracted from the video clips are all captured in daytime (Potential bias )</a:t>
                      </a:r>
                      <a:endParaRPr lang="en-US" sz="1600"/>
                    </a:p>
                    <a:p>
                      <a:pPr marL="0" lvl="0" indent="0" algn="l">
                        <a:lnSpc>
                          <a:spcPct val="100000"/>
                        </a:lnSpc>
                        <a:spcBef>
                          <a:spcPts val="0"/>
                        </a:spcBef>
                        <a:spcAft>
                          <a:spcPts val="0"/>
                        </a:spcAft>
                        <a:buNone/>
                      </a:pPr>
                      <a:r>
                        <a:rPr lang="en-US" sz="1600" b="0" i="0" u="none" strike="noStrike" noProof="0">
                          <a:latin typeface="Calibri"/>
                        </a:rPr>
                        <a:t>No object-level annotations are provided</a:t>
                      </a:r>
                      <a:endParaRPr lang="en-US" sz="1600"/>
                    </a:p>
                    <a:p>
                      <a:pPr marL="0" lvl="0" indent="0" algn="l">
                        <a:lnSpc>
                          <a:spcPct val="100000"/>
                        </a:lnSpc>
                        <a:spcBef>
                          <a:spcPts val="0"/>
                        </a:spcBef>
                        <a:spcAft>
                          <a:spcPts val="0"/>
                        </a:spcAft>
                        <a:buNone/>
                      </a:pPr>
                      <a:r>
                        <a:rPr lang="en-US" sz="1600" b="0" i="0" u="none" strike="noStrike" noProof="0">
                          <a:latin typeface="Calibri"/>
                        </a:rPr>
                        <a:t>Quality of the thermal frames extracted are not of good quality</a:t>
                      </a:r>
                    </a:p>
                  </a:txBody>
                  <a:tcPr/>
                </a:tc>
                <a:extLst>
                  <a:ext uri="{0D108BD9-81ED-4DB2-BD59-A6C34878D82A}">
                    <a16:rowId xmlns:a16="http://schemas.microsoft.com/office/drawing/2014/main" val="3266505506"/>
                  </a:ext>
                </a:extLst>
              </a:tr>
            </a:tbl>
          </a:graphicData>
        </a:graphic>
      </p:graphicFrame>
      <p:sp>
        <p:nvSpPr>
          <p:cNvPr id="2" name="Slide Number Placeholder 1">
            <a:extLst>
              <a:ext uri="{FF2B5EF4-FFF2-40B4-BE49-F238E27FC236}">
                <a16:creationId xmlns:a16="http://schemas.microsoft.com/office/drawing/2014/main" id="{EABA8C88-E11C-401B-BD7A-5136FC8238BC}"/>
              </a:ext>
            </a:extLst>
          </p:cNvPr>
          <p:cNvSpPr>
            <a:spLocks noGrp="1"/>
          </p:cNvSpPr>
          <p:nvPr>
            <p:ph type="sldNum" sz="quarter" idx="13"/>
          </p:nvPr>
        </p:nvSpPr>
        <p:spPr/>
        <p:txBody>
          <a:bodyPr/>
          <a:lstStyle/>
          <a:p>
            <a:fld id="{47B18E72-FEC3-4883-A827-22C56F3B664F}" type="slidenum">
              <a:rPr lang="id-ID" smtClean="0"/>
              <a:t>32</a:t>
            </a:fld>
            <a:endParaRPr lang="id-ID"/>
          </a:p>
        </p:txBody>
      </p:sp>
    </p:spTree>
    <p:extLst>
      <p:ext uri="{BB962C8B-B14F-4D97-AF65-F5344CB8AC3E}">
        <p14:creationId xmlns:p14="http://schemas.microsoft.com/office/powerpoint/2010/main" val="1871224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16468" y="354441"/>
            <a:ext cx="10023867"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References</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1724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44EF101-27A2-43B5-9858-2CC0611D7B25}"/>
              </a:ext>
            </a:extLst>
          </p:cNvPr>
          <p:cNvSpPr/>
          <p:nvPr/>
        </p:nvSpPr>
        <p:spPr>
          <a:xfrm>
            <a:off x="76870" y="827554"/>
            <a:ext cx="12038260" cy="6093976"/>
          </a:xfrm>
          <a:prstGeom prst="rect">
            <a:avLst/>
          </a:prstGeom>
        </p:spPr>
        <p:txBody>
          <a:bodyPr wrap="square" anchor="t">
            <a:spAutoFit/>
          </a:bodyPr>
          <a:lstStyle/>
          <a:p>
            <a:r>
              <a:rPr lang="en-US" sz="1300">
                <a:cs typeface="Arial"/>
              </a:rPr>
              <a:t>[1] </a:t>
            </a:r>
            <a:r>
              <a:rPr lang="en-GB" sz="1300" err="1"/>
              <a:t>Shaoqing</a:t>
            </a:r>
            <a:r>
              <a:rPr lang="en-GB" sz="1300"/>
              <a:t> Ren, </a:t>
            </a:r>
            <a:r>
              <a:rPr lang="en-GB" sz="1300" err="1"/>
              <a:t>Kaiming</a:t>
            </a:r>
            <a:r>
              <a:rPr lang="en-GB" sz="1300"/>
              <a:t> He, Ross </a:t>
            </a:r>
            <a:r>
              <a:rPr lang="en-GB" sz="1300" err="1"/>
              <a:t>Girshick</a:t>
            </a:r>
            <a:r>
              <a:rPr lang="en-GB" sz="1300"/>
              <a:t>, and Jian Sun. Faster r-</a:t>
            </a:r>
            <a:r>
              <a:rPr lang="en-GB" sz="1300" err="1"/>
              <a:t>cnn</a:t>
            </a:r>
            <a:r>
              <a:rPr lang="en-GB" sz="1300"/>
              <a:t>: Towards real-time object detection with region proposal networks. In Advances in neural information processing systems, pages 91–99, 2015</a:t>
            </a:r>
          </a:p>
          <a:p>
            <a:r>
              <a:rPr lang="en-GB" sz="1300">
                <a:cs typeface="Arial"/>
              </a:rPr>
              <a:t>[2] </a:t>
            </a:r>
            <a:r>
              <a:rPr lang="en-US" sz="1300"/>
              <a:t>Wei Liu, Dragomir </a:t>
            </a:r>
            <a:r>
              <a:rPr lang="en-US" sz="1300" err="1"/>
              <a:t>Anguelov</a:t>
            </a:r>
            <a:r>
              <a:rPr lang="en-US" sz="1300"/>
              <a:t>, Dumitru Erhan, Christian </a:t>
            </a:r>
            <a:r>
              <a:rPr lang="en-US" sz="1300" err="1"/>
              <a:t>Szegedy</a:t>
            </a:r>
            <a:r>
              <a:rPr lang="en-US" sz="1300"/>
              <a:t>, Scott Reed, Cheng-Yang Fu, and Alexander C Berg. </a:t>
            </a:r>
            <a:r>
              <a:rPr lang="en-US" sz="1300" err="1"/>
              <a:t>Ssd</a:t>
            </a:r>
            <a:r>
              <a:rPr lang="en-US" sz="1300"/>
              <a:t>: Single shot </a:t>
            </a:r>
            <a:r>
              <a:rPr lang="en-US" sz="1300" err="1"/>
              <a:t>multibox</a:t>
            </a:r>
            <a:r>
              <a:rPr lang="en-US" sz="1300"/>
              <a:t> detector. In European conference on computer vision, pages 21–37. Springer, 2016.</a:t>
            </a:r>
          </a:p>
          <a:p>
            <a:r>
              <a:rPr lang="en-US" sz="1300">
                <a:cs typeface="Arial"/>
              </a:rPr>
              <a:t>[3] </a:t>
            </a:r>
            <a:r>
              <a:rPr lang="en-GB" sz="1300"/>
              <a:t>J. Redmon and A. Farhadi, “YOLOv3: An Incremental Improvement,” </a:t>
            </a:r>
            <a:r>
              <a:rPr lang="en-GB" sz="1300" err="1"/>
              <a:t>arXiv</a:t>
            </a:r>
            <a:r>
              <a:rPr lang="en-GB" sz="1300"/>
              <a:t> preprint arXiv:1804.02767, 2018</a:t>
            </a:r>
            <a:endParaRPr lang="en-US" sz="1300">
              <a:cs typeface="Arial"/>
            </a:endParaRPr>
          </a:p>
          <a:p>
            <a:r>
              <a:rPr lang="en-US" sz="1300">
                <a:cs typeface="Arial"/>
              </a:rPr>
              <a:t>[4] </a:t>
            </a:r>
            <a:r>
              <a:rPr lang="en-US" sz="1300" err="1"/>
              <a:t>Jifeng</a:t>
            </a:r>
            <a:r>
              <a:rPr lang="en-US" sz="1300"/>
              <a:t> Dai, Yi Li, </a:t>
            </a:r>
            <a:r>
              <a:rPr lang="en-US" sz="1300" err="1"/>
              <a:t>Kaiming</a:t>
            </a:r>
            <a:r>
              <a:rPr lang="en-US" sz="1300"/>
              <a:t> He, and Jian Sun. R-</a:t>
            </a:r>
            <a:r>
              <a:rPr lang="en-US" sz="1300" err="1"/>
              <a:t>fcn</a:t>
            </a:r>
            <a:r>
              <a:rPr lang="en-US" sz="1300"/>
              <a:t>: Object detection via region-based fully convolutional networks. In Advances in neural information processing systems, pages 379–387, 2016.</a:t>
            </a:r>
          </a:p>
          <a:p>
            <a:r>
              <a:rPr lang="en-US" sz="1300">
                <a:cs typeface="Arial"/>
              </a:rPr>
              <a:t>[5] </a:t>
            </a:r>
            <a:r>
              <a:rPr lang="en-GB" sz="1300" err="1"/>
              <a:t>Hei</a:t>
            </a:r>
            <a:r>
              <a:rPr lang="en-GB" sz="1300"/>
              <a:t> Law and Jia Deng. </a:t>
            </a:r>
            <a:r>
              <a:rPr lang="en-GB" sz="1300" err="1"/>
              <a:t>Cornernet</a:t>
            </a:r>
            <a:r>
              <a:rPr lang="en-GB" sz="1300"/>
              <a:t>: Detecting objects as paired </a:t>
            </a:r>
            <a:r>
              <a:rPr lang="en-GB" sz="1300" err="1"/>
              <a:t>keypoints</a:t>
            </a:r>
            <a:r>
              <a:rPr lang="en-GB" sz="1300"/>
              <a:t>. In Proceedings of the European conference on computer vision, pages 734–750, 2018. </a:t>
            </a:r>
          </a:p>
          <a:p>
            <a:r>
              <a:rPr lang="en-GB" sz="1300">
                <a:cs typeface="Arial"/>
              </a:rPr>
              <a:t>[6] </a:t>
            </a:r>
            <a:r>
              <a:rPr lang="en-US" sz="1300"/>
              <a:t>K. </a:t>
            </a:r>
            <a:r>
              <a:rPr lang="en-US" sz="1300" err="1"/>
              <a:t>Duan</a:t>
            </a:r>
            <a:r>
              <a:rPr lang="en-US" sz="1300"/>
              <a:t>, S. Bai, L. </a:t>
            </a:r>
            <a:r>
              <a:rPr lang="en-US" sz="1300" err="1"/>
              <a:t>Xie</a:t>
            </a:r>
            <a:r>
              <a:rPr lang="en-US" sz="1300"/>
              <a:t>, H. Qi, Q. Huang and Q. Tian, "</a:t>
            </a:r>
            <a:r>
              <a:rPr lang="en-US" sz="1300" err="1"/>
              <a:t>CenterNet</a:t>
            </a:r>
            <a:r>
              <a:rPr lang="en-US" sz="1300"/>
              <a:t>: </a:t>
            </a:r>
            <a:r>
              <a:rPr lang="en-US" sz="1300" err="1"/>
              <a:t>Keypoint</a:t>
            </a:r>
            <a:r>
              <a:rPr lang="en-US" sz="1300"/>
              <a:t> Triplets for Object Detection," 2019 IEEE/CVF International Conference on Computer Vision (ICCV)</a:t>
            </a:r>
          </a:p>
          <a:p>
            <a:r>
              <a:rPr lang="en-US" sz="1300"/>
              <a:t>[7] Law, </a:t>
            </a:r>
            <a:r>
              <a:rPr lang="en-US" sz="1300" err="1"/>
              <a:t>Hei</a:t>
            </a:r>
            <a:r>
              <a:rPr lang="en-US" sz="1300"/>
              <a:t>, Yun Teng, Olga </a:t>
            </a:r>
            <a:r>
              <a:rPr lang="en-US" sz="1300" err="1"/>
              <a:t>Russakovsky</a:t>
            </a:r>
            <a:r>
              <a:rPr lang="en-US" sz="1300"/>
              <a:t>, and Jia Deng. "</a:t>
            </a:r>
            <a:r>
              <a:rPr lang="en-US" sz="1300" err="1"/>
              <a:t>Cornernet</a:t>
            </a:r>
            <a:r>
              <a:rPr lang="en-US" sz="1300"/>
              <a:t>-lite: Efficient </a:t>
            </a:r>
            <a:r>
              <a:rPr lang="en-US" sz="1300" err="1"/>
              <a:t>keypoint</a:t>
            </a:r>
            <a:r>
              <a:rPr lang="en-US" sz="1300"/>
              <a:t> based object detection." </a:t>
            </a:r>
            <a:r>
              <a:rPr lang="en-US" sz="1300" err="1"/>
              <a:t>arXiv</a:t>
            </a:r>
            <a:r>
              <a:rPr lang="en-US" sz="1300"/>
              <a:t> preprint arXiv:1904.08900 (2019).</a:t>
            </a:r>
          </a:p>
          <a:p>
            <a:r>
              <a:rPr lang="en-US" sz="1300">
                <a:ea typeface="+mn-lt"/>
                <a:cs typeface="Arial"/>
              </a:rPr>
              <a:t>[8</a:t>
            </a:r>
            <a:r>
              <a:rPr lang="en-US" sz="1300">
                <a:cs typeface="Arial"/>
              </a:rPr>
              <a:t>] </a:t>
            </a:r>
            <a:r>
              <a:rPr lang="en-US" sz="1300" err="1">
                <a:ea typeface="+mn-lt"/>
                <a:cs typeface="+mn-lt"/>
              </a:rPr>
              <a:t>js.foundation</a:t>
            </a:r>
            <a:r>
              <a:rPr lang="en-US" sz="1300">
                <a:ea typeface="+mn-lt"/>
                <a:cs typeface="+mn-lt"/>
              </a:rPr>
              <a:t>, J., 2020. </a:t>
            </a:r>
            <a:r>
              <a:rPr lang="en-US" sz="1300" i="1" err="1">
                <a:ea typeface="+mn-lt"/>
                <a:cs typeface="+mn-lt"/>
              </a:rPr>
              <a:t>Jquery</a:t>
            </a:r>
            <a:r>
              <a:rPr lang="en-US" sz="1300">
                <a:ea typeface="+mn-lt"/>
                <a:cs typeface="+mn-lt"/>
              </a:rPr>
              <a:t>. [online] Jquery.com. Available at: </a:t>
            </a:r>
            <a:r>
              <a:rPr lang="en-US" sz="1300">
                <a:ea typeface="+mn-lt"/>
                <a:cs typeface="+mn-lt"/>
                <a:hlinkClick r:id="rId3"/>
              </a:rPr>
              <a:t>https://jquery.com/</a:t>
            </a:r>
            <a:r>
              <a:rPr lang="en-US" sz="1300">
                <a:ea typeface="+mn-lt"/>
                <a:cs typeface="+mn-lt"/>
              </a:rPr>
              <a:t>  </a:t>
            </a:r>
            <a:endParaRPr lang="en-US" sz="1300"/>
          </a:p>
          <a:p>
            <a:r>
              <a:rPr lang="en-US" sz="1300">
                <a:cs typeface="Arial"/>
              </a:rPr>
              <a:t>[9] </a:t>
            </a:r>
            <a:r>
              <a:rPr lang="en-US" sz="1300">
                <a:solidFill>
                  <a:srgbClr val="333333"/>
                </a:solidFill>
              </a:rPr>
              <a:t>F. Long, T. Yao, Z. </a:t>
            </a:r>
            <a:r>
              <a:rPr lang="en-US" sz="1300" err="1">
                <a:solidFill>
                  <a:srgbClr val="333333"/>
                </a:solidFill>
              </a:rPr>
              <a:t>Qiu</a:t>
            </a:r>
            <a:r>
              <a:rPr lang="en-US" sz="1300">
                <a:solidFill>
                  <a:srgbClr val="333333"/>
                </a:solidFill>
              </a:rPr>
              <a:t>, X. Tian, J. Luo and T. Mei, "Gaussian Temporal Awareness Networks for Action Localization," </a:t>
            </a:r>
            <a:r>
              <a:rPr lang="en-US" sz="1300" i="1">
                <a:solidFill>
                  <a:srgbClr val="333333"/>
                </a:solidFill>
              </a:rPr>
              <a:t>2019 IEEE/CVF Conference on Computer Vision and Pattern Recognition (CVPR)</a:t>
            </a:r>
            <a:endParaRPr lang="en-US" sz="1300">
              <a:cs typeface="Arial"/>
            </a:endParaRPr>
          </a:p>
          <a:p>
            <a:r>
              <a:rPr lang="en-US" sz="1300">
                <a:cs typeface="Arial"/>
              </a:rPr>
              <a:t>[10] </a:t>
            </a:r>
            <a:r>
              <a:rPr lang="en-US" sz="1300">
                <a:solidFill>
                  <a:srgbClr val="333333"/>
                </a:solidFill>
              </a:rPr>
              <a:t>M. Xu, M. Gao, Y. Chen, L. Davis and D. Crandall, "Temporal Recurrent Networks for Online Action Detection," </a:t>
            </a:r>
            <a:r>
              <a:rPr lang="en-US" sz="1300" i="1">
                <a:solidFill>
                  <a:srgbClr val="333333"/>
                </a:solidFill>
              </a:rPr>
              <a:t>2019 IEEE/CVF International Conference on Computer Vision (ICCV)</a:t>
            </a:r>
            <a:endParaRPr lang="en-US" sz="1300">
              <a:cs typeface="Arial"/>
            </a:endParaRPr>
          </a:p>
          <a:p>
            <a:r>
              <a:rPr lang="en-US" sz="1300">
                <a:cs typeface="Arial"/>
              </a:rPr>
              <a:t>[11] </a:t>
            </a:r>
            <a:r>
              <a:rPr lang="en-US" sz="1300" err="1">
                <a:solidFill>
                  <a:srgbClr val="333333"/>
                </a:solidFill>
              </a:rPr>
              <a:t>Jiyang</a:t>
            </a:r>
            <a:r>
              <a:rPr lang="en-US" sz="1300">
                <a:solidFill>
                  <a:srgbClr val="333333"/>
                </a:solidFill>
              </a:rPr>
              <a:t> Gao, </a:t>
            </a:r>
            <a:r>
              <a:rPr lang="en-US" sz="1300" err="1">
                <a:solidFill>
                  <a:srgbClr val="333333"/>
                </a:solidFill>
              </a:rPr>
              <a:t>Zhenheng</a:t>
            </a:r>
            <a:r>
              <a:rPr lang="en-US" sz="1300">
                <a:solidFill>
                  <a:srgbClr val="333333"/>
                </a:solidFill>
              </a:rPr>
              <a:t> Yang and Ram </a:t>
            </a:r>
            <a:r>
              <a:rPr lang="en-US" sz="1300" err="1">
                <a:solidFill>
                  <a:srgbClr val="333333"/>
                </a:solidFill>
              </a:rPr>
              <a:t>Nevatia</a:t>
            </a:r>
            <a:r>
              <a:rPr lang="en-US" sz="1300">
                <a:solidFill>
                  <a:srgbClr val="333333"/>
                </a:solidFill>
              </a:rPr>
              <a:t>, "RED: Reinforced encode-decoder networks for action anticipation", </a:t>
            </a:r>
            <a:r>
              <a:rPr lang="en-US" sz="1300" i="1">
                <a:solidFill>
                  <a:srgbClr val="333333"/>
                </a:solidFill>
              </a:rPr>
              <a:t>BMVC</a:t>
            </a:r>
            <a:r>
              <a:rPr lang="en-US" sz="1300">
                <a:solidFill>
                  <a:srgbClr val="333333"/>
                </a:solidFill>
              </a:rPr>
              <a:t>, 2017.</a:t>
            </a:r>
            <a:endParaRPr lang="en-US" sz="1300">
              <a:cs typeface="Arial"/>
            </a:endParaRPr>
          </a:p>
          <a:p>
            <a:r>
              <a:rPr lang="en-US" sz="1300">
                <a:cs typeface="Arial"/>
              </a:rPr>
              <a:t>[12] </a:t>
            </a:r>
            <a:r>
              <a:rPr lang="en-US" sz="1300">
                <a:solidFill>
                  <a:srgbClr val="333333"/>
                </a:solidFill>
              </a:rPr>
              <a:t>Y. Zhang, P. </a:t>
            </a:r>
            <a:r>
              <a:rPr lang="en-US" sz="1300" err="1">
                <a:solidFill>
                  <a:srgbClr val="333333"/>
                </a:solidFill>
              </a:rPr>
              <a:t>Tokmakov</a:t>
            </a:r>
            <a:r>
              <a:rPr lang="en-US" sz="1300">
                <a:solidFill>
                  <a:srgbClr val="333333"/>
                </a:solidFill>
              </a:rPr>
              <a:t>, M. Hebert and C. Schmid, "A Structured Model for Action Detection," </a:t>
            </a:r>
            <a:r>
              <a:rPr lang="en-US" sz="1300" i="1">
                <a:solidFill>
                  <a:srgbClr val="333333"/>
                </a:solidFill>
              </a:rPr>
              <a:t>2019 IEEE/CVF Conference on Computer Vision and Pattern Recognition (CVPR)</a:t>
            </a:r>
            <a:endParaRPr lang="en-US" sz="1300">
              <a:cs typeface="Arial"/>
            </a:endParaRPr>
          </a:p>
          <a:p>
            <a:r>
              <a:rPr lang="en-US" sz="1300">
                <a:cs typeface="Arial"/>
              </a:rPr>
              <a:t>[13] </a:t>
            </a:r>
            <a:r>
              <a:rPr lang="en-US" sz="1300">
                <a:solidFill>
                  <a:srgbClr val="333333"/>
                </a:solidFill>
              </a:rPr>
              <a:t>X. Yang, X. Yang, M. Liu, F. Xiao, L. S. Davis and J. Kautz, "STEP: </a:t>
            </a:r>
            <a:r>
              <a:rPr lang="en-US" sz="1300" err="1">
                <a:solidFill>
                  <a:srgbClr val="333333"/>
                </a:solidFill>
              </a:rPr>
              <a:t>Spatio</a:t>
            </a:r>
            <a:r>
              <a:rPr lang="en-US" sz="1300">
                <a:solidFill>
                  <a:srgbClr val="333333"/>
                </a:solidFill>
              </a:rPr>
              <a:t>-Temporal Progressive Learning for Video Action Detection," </a:t>
            </a:r>
            <a:r>
              <a:rPr lang="en-US" sz="1300" i="1">
                <a:solidFill>
                  <a:srgbClr val="333333"/>
                </a:solidFill>
              </a:rPr>
              <a:t>2019 IEEE/CVF Conference on Computer Vision and Pattern Recognition (CVPR)</a:t>
            </a:r>
            <a:endParaRPr lang="en-US" sz="1300">
              <a:cs typeface="Arial"/>
            </a:endParaRPr>
          </a:p>
          <a:p>
            <a:r>
              <a:rPr lang="en-US" sz="1300">
                <a:cs typeface="Arial"/>
              </a:rPr>
              <a:t>[14] </a:t>
            </a:r>
            <a:r>
              <a:rPr lang="en-US" sz="1300">
                <a:solidFill>
                  <a:srgbClr val="333333"/>
                </a:solidFill>
              </a:rPr>
              <a:t>G. Singh, S. </a:t>
            </a:r>
            <a:r>
              <a:rPr lang="en-US" sz="1300" err="1">
                <a:solidFill>
                  <a:srgbClr val="333333"/>
                </a:solidFill>
              </a:rPr>
              <a:t>Saha</a:t>
            </a:r>
            <a:r>
              <a:rPr lang="en-US" sz="1300">
                <a:solidFill>
                  <a:srgbClr val="333333"/>
                </a:solidFill>
              </a:rPr>
              <a:t>, M. Sapienza, P. Torr and F. </a:t>
            </a:r>
            <a:r>
              <a:rPr lang="en-US" sz="1300" err="1">
                <a:solidFill>
                  <a:srgbClr val="333333"/>
                </a:solidFill>
              </a:rPr>
              <a:t>Cuzzolin</a:t>
            </a:r>
            <a:r>
              <a:rPr lang="en-US" sz="1300">
                <a:solidFill>
                  <a:srgbClr val="333333"/>
                </a:solidFill>
              </a:rPr>
              <a:t>, "Online Real-Time Multiple Spatiotemporal Action </a:t>
            </a:r>
            <a:r>
              <a:rPr lang="en-US" sz="1300" err="1">
                <a:solidFill>
                  <a:srgbClr val="333333"/>
                </a:solidFill>
              </a:rPr>
              <a:t>Localisation</a:t>
            </a:r>
            <a:r>
              <a:rPr lang="en-US" sz="1300">
                <a:solidFill>
                  <a:srgbClr val="333333"/>
                </a:solidFill>
              </a:rPr>
              <a:t> and Prediction," </a:t>
            </a:r>
            <a:r>
              <a:rPr lang="en-US" sz="1300" i="1">
                <a:solidFill>
                  <a:srgbClr val="333333"/>
                </a:solidFill>
              </a:rPr>
              <a:t>2017 IEEE International Conference on Computer Vision (ICCV)</a:t>
            </a:r>
            <a:endParaRPr lang="en-US" sz="1300">
              <a:cs typeface="Arial"/>
            </a:endParaRPr>
          </a:p>
          <a:p>
            <a:r>
              <a:rPr lang="en-US" sz="1300">
                <a:cs typeface="Arial"/>
              </a:rPr>
              <a:t>[15] </a:t>
            </a:r>
            <a:r>
              <a:rPr lang="en-US" sz="1300">
                <a:ea typeface="+mn-lt"/>
                <a:cs typeface="+mn-lt"/>
              </a:rPr>
              <a:t>Flask.palletsprojects.com. 2020. </a:t>
            </a:r>
            <a:r>
              <a:rPr lang="en-US" sz="1300" i="1">
                <a:ea typeface="+mn-lt"/>
                <a:cs typeface="+mn-lt"/>
              </a:rPr>
              <a:t>Welcome To Flask — Flask Documentation (1.1.X)</a:t>
            </a:r>
            <a:r>
              <a:rPr lang="en-US" sz="1300">
                <a:ea typeface="+mn-lt"/>
                <a:cs typeface="+mn-lt"/>
              </a:rPr>
              <a:t>. [online] Available at: </a:t>
            </a:r>
            <a:r>
              <a:rPr lang="en-US" sz="1300">
                <a:ea typeface="+mn-lt"/>
                <a:cs typeface="+mn-lt"/>
                <a:hlinkClick r:id="rId4"/>
              </a:rPr>
              <a:t>https://flask.palletsprojects.com/en/1.1.x/</a:t>
            </a:r>
            <a:r>
              <a:rPr lang="en-US" sz="1300">
                <a:ea typeface="+mn-lt"/>
                <a:cs typeface="+mn-lt"/>
              </a:rPr>
              <a:t>  </a:t>
            </a:r>
          </a:p>
          <a:p>
            <a:r>
              <a:rPr lang="en-US" sz="1300">
                <a:cs typeface="Arial"/>
              </a:rPr>
              <a:t>[16]</a:t>
            </a:r>
            <a:r>
              <a:rPr lang="en-US" sz="1300">
                <a:ea typeface="+mn-lt"/>
                <a:cs typeface="Arial"/>
              </a:rPr>
              <a:t> </a:t>
            </a:r>
            <a:r>
              <a:rPr lang="en-US" sz="1300">
                <a:ea typeface="+mn-lt"/>
                <a:cs typeface="+mn-lt"/>
              </a:rPr>
              <a:t>Djangoproject.com. 2020. </a:t>
            </a:r>
            <a:r>
              <a:rPr lang="en-US" sz="1300" i="1">
                <a:ea typeface="+mn-lt"/>
                <a:cs typeface="+mn-lt"/>
              </a:rPr>
              <a:t>The Web Framework For Perfectionists With Deadlines | Django</a:t>
            </a:r>
            <a:r>
              <a:rPr lang="en-US" sz="1300">
                <a:ea typeface="+mn-lt"/>
                <a:cs typeface="+mn-lt"/>
              </a:rPr>
              <a:t>. [online] Available at:  </a:t>
            </a:r>
            <a:r>
              <a:rPr lang="en-US" sz="1300">
                <a:ea typeface="+mn-lt"/>
                <a:cs typeface="+mn-lt"/>
                <a:hlinkClick r:id="rId5"/>
              </a:rPr>
              <a:t>https://www.djangoproject.com/</a:t>
            </a:r>
            <a:r>
              <a:rPr lang="en-US" sz="1300">
                <a:ea typeface="+mn-lt"/>
                <a:cs typeface="+mn-lt"/>
              </a:rPr>
              <a:t>  </a:t>
            </a:r>
          </a:p>
          <a:p>
            <a:r>
              <a:rPr lang="en-US" sz="1300">
                <a:cs typeface="Arial"/>
              </a:rPr>
              <a:t>[17] P</a:t>
            </a:r>
            <a:r>
              <a:rPr lang="en-US" sz="1300">
                <a:ea typeface="+mn-lt"/>
                <a:cs typeface="+mn-lt"/>
              </a:rPr>
              <a:t>hoenixframework.org. 2020. </a:t>
            </a:r>
            <a:r>
              <a:rPr lang="en-US" sz="1300" i="1">
                <a:ea typeface="+mn-lt"/>
                <a:cs typeface="+mn-lt"/>
              </a:rPr>
              <a:t>Peace-Of-Mind From Prototype To Production</a:t>
            </a:r>
            <a:r>
              <a:rPr lang="en-US" sz="1300">
                <a:ea typeface="+mn-lt"/>
                <a:cs typeface="+mn-lt"/>
              </a:rPr>
              <a:t>. [online] Available at: </a:t>
            </a:r>
            <a:r>
              <a:rPr lang="en-US" sz="1300">
                <a:ea typeface="+mn-lt"/>
                <a:cs typeface="+mn-lt"/>
                <a:hlinkClick r:id="rId6"/>
              </a:rPr>
              <a:t>https://www.phoenixframework.org/</a:t>
            </a:r>
            <a:r>
              <a:rPr lang="en-US" sz="1300">
                <a:ea typeface="+mn-lt"/>
                <a:cs typeface="+mn-lt"/>
              </a:rPr>
              <a:t> </a:t>
            </a:r>
          </a:p>
          <a:p>
            <a:r>
              <a:rPr lang="en-US" sz="1300">
                <a:ea typeface="+mn-lt"/>
                <a:cs typeface="Arial"/>
              </a:rPr>
              <a:t>[</a:t>
            </a:r>
            <a:r>
              <a:rPr lang="en-US" sz="1300">
                <a:cs typeface="Arial"/>
              </a:rPr>
              <a:t>18]</a:t>
            </a:r>
            <a:r>
              <a:rPr lang="en-US" sz="1300">
                <a:ea typeface="+mn-lt"/>
                <a:cs typeface="Arial"/>
              </a:rPr>
              <a:t> </a:t>
            </a:r>
            <a:r>
              <a:rPr lang="en-US" sz="1300">
                <a:ea typeface="+mn-lt"/>
                <a:cs typeface="+mn-lt"/>
              </a:rPr>
              <a:t>Spring.io. 2020. </a:t>
            </a:r>
            <a:r>
              <a:rPr lang="en-US" sz="1300" i="1">
                <a:ea typeface="+mn-lt"/>
                <a:cs typeface="+mn-lt"/>
              </a:rPr>
              <a:t>Spring Boot</a:t>
            </a:r>
            <a:r>
              <a:rPr lang="en-US" sz="1300">
                <a:ea typeface="+mn-lt"/>
                <a:cs typeface="+mn-lt"/>
              </a:rPr>
              <a:t>. [online] Available at: </a:t>
            </a:r>
            <a:r>
              <a:rPr lang="en-US" sz="1300">
                <a:ea typeface="+mn-lt"/>
                <a:cs typeface="+mn-lt"/>
                <a:hlinkClick r:id="rId7"/>
              </a:rPr>
              <a:t>https://spring.io/projects/spring-boot</a:t>
            </a:r>
            <a:r>
              <a:rPr lang="en-US" sz="1300">
                <a:ea typeface="+mn-lt"/>
                <a:cs typeface="+mn-lt"/>
              </a:rPr>
              <a:t>  </a:t>
            </a:r>
            <a:endParaRPr lang="en-US" sz="1300"/>
          </a:p>
          <a:p>
            <a:r>
              <a:rPr lang="en-US" sz="1300">
                <a:cs typeface="Arial"/>
              </a:rPr>
              <a:t>[19] </a:t>
            </a:r>
            <a:r>
              <a:rPr lang="en-US" sz="1300">
                <a:ea typeface="+mn-lt"/>
                <a:cs typeface="+mn-lt"/>
              </a:rPr>
              <a:t>Expressjs.com. 2020. </a:t>
            </a:r>
            <a:r>
              <a:rPr lang="en-US" sz="1300" i="1">
                <a:ea typeface="+mn-lt"/>
                <a:cs typeface="+mn-lt"/>
              </a:rPr>
              <a:t>Express - </a:t>
            </a:r>
            <a:r>
              <a:rPr lang="en-US" sz="1300" i="1" err="1">
                <a:ea typeface="+mn-lt"/>
                <a:cs typeface="+mn-lt"/>
              </a:rPr>
              <a:t>Node.Js</a:t>
            </a:r>
            <a:r>
              <a:rPr lang="en-US" sz="1300" i="1">
                <a:ea typeface="+mn-lt"/>
                <a:cs typeface="+mn-lt"/>
              </a:rPr>
              <a:t> Web Application Framework</a:t>
            </a:r>
            <a:r>
              <a:rPr lang="en-US" sz="1300">
                <a:ea typeface="+mn-lt"/>
                <a:cs typeface="+mn-lt"/>
              </a:rPr>
              <a:t>. [online] Available at: </a:t>
            </a:r>
            <a:r>
              <a:rPr lang="en-US" sz="1300">
                <a:ea typeface="+mn-lt"/>
                <a:cs typeface="+mn-lt"/>
                <a:hlinkClick r:id="rId8"/>
              </a:rPr>
              <a:t>https://expressjs.com/</a:t>
            </a:r>
            <a:r>
              <a:rPr lang="en-US" sz="1300">
                <a:ea typeface="+mn-lt"/>
                <a:cs typeface="+mn-lt"/>
              </a:rPr>
              <a:t> </a:t>
            </a:r>
          </a:p>
          <a:p>
            <a:r>
              <a:rPr lang="en-US" sz="1300">
                <a:ea typeface="+mn-lt"/>
                <a:cs typeface="Arial"/>
              </a:rPr>
              <a:t>[</a:t>
            </a:r>
            <a:r>
              <a:rPr lang="en-US" sz="1300">
                <a:cs typeface="Arial"/>
              </a:rPr>
              <a:t>20] </a:t>
            </a:r>
            <a:r>
              <a:rPr lang="en-US" sz="1300">
                <a:ea typeface="+mn-lt"/>
                <a:cs typeface="+mn-lt"/>
              </a:rPr>
              <a:t>Reactjs.org. 2020. </a:t>
            </a:r>
            <a:r>
              <a:rPr lang="en-US" sz="1300" i="1">
                <a:ea typeface="+mn-lt"/>
                <a:cs typeface="+mn-lt"/>
              </a:rPr>
              <a:t>React – A </a:t>
            </a:r>
            <a:r>
              <a:rPr lang="en-US" sz="1300" i="1" err="1">
                <a:ea typeface="+mn-lt"/>
                <a:cs typeface="+mn-lt"/>
              </a:rPr>
              <a:t>Javascript</a:t>
            </a:r>
            <a:r>
              <a:rPr lang="en-US" sz="1300" i="1">
                <a:ea typeface="+mn-lt"/>
                <a:cs typeface="+mn-lt"/>
              </a:rPr>
              <a:t> Library For Building User Interfaces</a:t>
            </a:r>
            <a:r>
              <a:rPr lang="en-US" sz="1300">
                <a:ea typeface="+mn-lt"/>
                <a:cs typeface="+mn-lt"/>
              </a:rPr>
              <a:t>. [online] Available at: </a:t>
            </a:r>
            <a:r>
              <a:rPr lang="en-US" sz="1300">
                <a:ea typeface="+mn-lt"/>
                <a:cs typeface="+mn-lt"/>
                <a:hlinkClick r:id="rId9"/>
              </a:rPr>
              <a:t>https://reactjs.org/</a:t>
            </a:r>
            <a:r>
              <a:rPr lang="en-US" sz="1300">
                <a:ea typeface="+mn-lt"/>
                <a:cs typeface="+mn-lt"/>
              </a:rPr>
              <a:t> </a:t>
            </a:r>
            <a:endParaRPr lang="en-US" sz="1300"/>
          </a:p>
          <a:p>
            <a:r>
              <a:rPr lang="en-US" sz="1300">
                <a:cs typeface="Arial"/>
              </a:rPr>
              <a:t>[21] </a:t>
            </a:r>
            <a:r>
              <a:rPr lang="en-US" sz="1300">
                <a:ea typeface="+mn-lt"/>
                <a:cs typeface="+mn-lt"/>
              </a:rPr>
              <a:t>Angular.io. 2020. </a:t>
            </a:r>
            <a:r>
              <a:rPr lang="en-US" sz="1300" i="1">
                <a:ea typeface="+mn-lt"/>
                <a:cs typeface="+mn-lt"/>
              </a:rPr>
              <a:t>Angular</a:t>
            </a:r>
            <a:r>
              <a:rPr lang="en-US" sz="1300">
                <a:ea typeface="+mn-lt"/>
                <a:cs typeface="+mn-lt"/>
              </a:rPr>
              <a:t>. [online] Available at: </a:t>
            </a:r>
            <a:r>
              <a:rPr lang="en-US" sz="1300">
                <a:ea typeface="+mn-lt"/>
                <a:cs typeface="+mn-lt"/>
                <a:hlinkClick r:id="rId10"/>
              </a:rPr>
              <a:t>https://angular.io/</a:t>
            </a:r>
            <a:r>
              <a:rPr lang="en-US" sz="1300">
                <a:ea typeface="+mn-lt"/>
                <a:cs typeface="+mn-lt"/>
              </a:rPr>
              <a:t> </a:t>
            </a:r>
          </a:p>
          <a:p>
            <a:r>
              <a:rPr lang="en-US" sz="1300">
                <a:cs typeface="Arial"/>
              </a:rPr>
              <a:t>[22] </a:t>
            </a:r>
            <a:r>
              <a:rPr lang="en-US" sz="1300">
                <a:ea typeface="+mn-lt"/>
                <a:cs typeface="+mn-lt"/>
              </a:rPr>
              <a:t>Angularjs.org. 2020. </a:t>
            </a:r>
            <a:r>
              <a:rPr lang="en-US" sz="1300" i="1" err="1">
                <a:ea typeface="+mn-lt"/>
                <a:cs typeface="+mn-lt"/>
              </a:rPr>
              <a:t>Angularjs</a:t>
            </a:r>
            <a:r>
              <a:rPr lang="en-US" sz="1300" i="1">
                <a:ea typeface="+mn-lt"/>
                <a:cs typeface="+mn-lt"/>
              </a:rPr>
              <a:t> — </a:t>
            </a:r>
            <a:r>
              <a:rPr lang="en-US" sz="1300" i="1" err="1">
                <a:ea typeface="+mn-lt"/>
                <a:cs typeface="+mn-lt"/>
              </a:rPr>
              <a:t>Superheroic</a:t>
            </a:r>
            <a:r>
              <a:rPr lang="en-US" sz="1300" i="1">
                <a:ea typeface="+mn-lt"/>
                <a:cs typeface="+mn-lt"/>
              </a:rPr>
              <a:t> </a:t>
            </a:r>
            <a:r>
              <a:rPr lang="en-US" sz="1300" i="1" err="1">
                <a:ea typeface="+mn-lt"/>
                <a:cs typeface="+mn-lt"/>
              </a:rPr>
              <a:t>Javascript</a:t>
            </a:r>
            <a:r>
              <a:rPr lang="en-US" sz="1300" i="1">
                <a:ea typeface="+mn-lt"/>
                <a:cs typeface="+mn-lt"/>
              </a:rPr>
              <a:t> MVW Framework</a:t>
            </a:r>
            <a:r>
              <a:rPr lang="en-US" sz="1300">
                <a:ea typeface="+mn-lt"/>
                <a:cs typeface="+mn-lt"/>
              </a:rPr>
              <a:t>. [online] Available at: </a:t>
            </a:r>
            <a:r>
              <a:rPr lang="en-US" sz="1300">
                <a:ea typeface="+mn-lt"/>
                <a:cs typeface="+mn-lt"/>
                <a:hlinkClick r:id="rId11"/>
              </a:rPr>
              <a:t>https://angularjs.org/</a:t>
            </a:r>
            <a:r>
              <a:rPr lang="en-US" sz="1300">
                <a:ea typeface="+mn-lt"/>
                <a:cs typeface="+mn-lt"/>
              </a:rPr>
              <a:t> </a:t>
            </a:r>
          </a:p>
        </p:txBody>
      </p:sp>
      <p:sp>
        <p:nvSpPr>
          <p:cNvPr id="2" name="Slide Number Placeholder 1">
            <a:extLst>
              <a:ext uri="{FF2B5EF4-FFF2-40B4-BE49-F238E27FC236}">
                <a16:creationId xmlns:a16="http://schemas.microsoft.com/office/drawing/2014/main" id="{C23826EE-B50C-4A2C-A1EF-4923CF32D7CD}"/>
              </a:ext>
            </a:extLst>
          </p:cNvPr>
          <p:cNvSpPr>
            <a:spLocks noGrp="1"/>
          </p:cNvSpPr>
          <p:nvPr>
            <p:ph type="sldNum" sz="quarter" idx="13"/>
          </p:nvPr>
        </p:nvSpPr>
        <p:spPr/>
        <p:txBody>
          <a:bodyPr/>
          <a:lstStyle/>
          <a:p>
            <a:fld id="{47B18E72-FEC3-4883-A827-22C56F3B664F}" type="slidenum">
              <a:rPr lang="id-ID" smtClean="0"/>
              <a:t>33</a:t>
            </a:fld>
            <a:endParaRPr lang="id-ID"/>
          </a:p>
        </p:txBody>
      </p:sp>
    </p:spTree>
    <p:extLst>
      <p:ext uri="{BB962C8B-B14F-4D97-AF65-F5344CB8AC3E}">
        <p14:creationId xmlns:p14="http://schemas.microsoft.com/office/powerpoint/2010/main" val="2997046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3994739" y="3055029"/>
            <a:ext cx="4202522"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b="1">
                <a:solidFill>
                  <a:schemeClr val="bg2">
                    <a:lumMod val="10000"/>
                  </a:schemeClr>
                </a:solidFill>
                <a:ea typeface="Lato" panose="020F0502020204030203" pitchFamily="34" charset="0"/>
                <a:cs typeface="Lato" panose="020F0502020204030203" pitchFamily="34" charset="0"/>
              </a:rPr>
              <a:t>Thank you.</a:t>
            </a:r>
            <a:endParaRPr lang="id-ID" sz="3600" b="1">
              <a:solidFill>
                <a:schemeClr val="bg2">
                  <a:lumMod val="10000"/>
                </a:schemeClr>
              </a:solidFill>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33239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1724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FB0713-994D-40E9-86A6-861AB3E7A264}"/>
              </a:ext>
            </a:extLst>
          </p:cNvPr>
          <p:cNvSpPr>
            <a:spLocks noGrp="1"/>
          </p:cNvSpPr>
          <p:nvPr>
            <p:ph type="sldNum" sz="quarter" idx="13"/>
          </p:nvPr>
        </p:nvSpPr>
        <p:spPr/>
        <p:txBody>
          <a:bodyPr/>
          <a:lstStyle/>
          <a:p>
            <a:fld id="{47B18E72-FEC3-4883-A827-22C56F3B664F}" type="slidenum">
              <a:rPr lang="id-ID" smtClean="0"/>
              <a:t>35</a:t>
            </a:fld>
            <a:endParaRPr lang="id-ID"/>
          </a:p>
        </p:txBody>
      </p:sp>
      <p:sp>
        <p:nvSpPr>
          <p:cNvPr id="3" name="Rectangle 2">
            <a:extLst>
              <a:ext uri="{FF2B5EF4-FFF2-40B4-BE49-F238E27FC236}">
                <a16:creationId xmlns:a16="http://schemas.microsoft.com/office/drawing/2014/main" id="{A113ECC8-3965-4CAB-9C08-0F39F8386D72}"/>
              </a:ext>
            </a:extLst>
          </p:cNvPr>
          <p:cNvSpPr/>
          <p:nvPr/>
        </p:nvSpPr>
        <p:spPr>
          <a:xfrm>
            <a:off x="9678837" y="4653951"/>
            <a:ext cx="1308338" cy="3738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EE3249-0825-4237-9A58-24856DA048D8}"/>
              </a:ext>
            </a:extLst>
          </p:cNvPr>
          <p:cNvSpPr/>
          <p:nvPr/>
        </p:nvSpPr>
        <p:spPr>
          <a:xfrm>
            <a:off x="11099500" y="3040990"/>
            <a:ext cx="747622" cy="388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163438-983B-4C43-9191-B19A5A3EFBDF}"/>
              </a:ext>
            </a:extLst>
          </p:cNvPr>
          <p:cNvSpPr txBox="1"/>
          <p:nvPr/>
        </p:nvSpPr>
        <p:spPr>
          <a:xfrm>
            <a:off x="11034263" y="2120301"/>
            <a:ext cx="644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IMU</a:t>
            </a:r>
          </a:p>
        </p:txBody>
      </p:sp>
      <p:sp>
        <p:nvSpPr>
          <p:cNvPr id="13" name="Rectangle 12">
            <a:extLst>
              <a:ext uri="{FF2B5EF4-FFF2-40B4-BE49-F238E27FC236}">
                <a16:creationId xmlns:a16="http://schemas.microsoft.com/office/drawing/2014/main" id="{FB9EE7BE-2154-4542-8832-657E3997DF4F}"/>
              </a:ext>
            </a:extLst>
          </p:cNvPr>
          <p:cNvSpPr/>
          <p:nvPr/>
        </p:nvSpPr>
        <p:spPr>
          <a:xfrm>
            <a:off x="9674346" y="4649458"/>
            <a:ext cx="1308337" cy="3738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910F20-414F-4216-B302-A6CC0F234167}"/>
              </a:ext>
            </a:extLst>
          </p:cNvPr>
          <p:cNvSpPr txBox="1"/>
          <p:nvPr/>
        </p:nvSpPr>
        <p:spPr>
          <a:xfrm>
            <a:off x="9683690" y="4670197"/>
            <a:ext cx="1307801" cy="35394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700"/>
              <a:t>INTEGRATOR</a:t>
            </a:r>
          </a:p>
        </p:txBody>
      </p:sp>
      <p:grpSp>
        <p:nvGrpSpPr>
          <p:cNvPr id="16" name="Group 15">
            <a:extLst>
              <a:ext uri="{FF2B5EF4-FFF2-40B4-BE49-F238E27FC236}">
                <a16:creationId xmlns:a16="http://schemas.microsoft.com/office/drawing/2014/main" id="{D8B61692-596F-4D14-AA95-C30F6CDC8BAD}"/>
              </a:ext>
            </a:extLst>
          </p:cNvPr>
          <p:cNvGrpSpPr/>
          <p:nvPr/>
        </p:nvGrpSpPr>
        <p:grpSpPr>
          <a:xfrm>
            <a:off x="348192" y="2420950"/>
            <a:ext cx="11497273" cy="2787353"/>
            <a:chOff x="348192" y="2420950"/>
            <a:chExt cx="11497273" cy="2787353"/>
          </a:xfrm>
        </p:grpSpPr>
        <p:grpSp>
          <p:nvGrpSpPr>
            <p:cNvPr id="14" name="Group 13">
              <a:extLst>
                <a:ext uri="{FF2B5EF4-FFF2-40B4-BE49-F238E27FC236}">
                  <a16:creationId xmlns:a16="http://schemas.microsoft.com/office/drawing/2014/main" id="{23FE771C-E96B-46A3-ABD9-D497CB8589F3}"/>
                </a:ext>
              </a:extLst>
            </p:cNvPr>
            <p:cNvGrpSpPr/>
            <p:nvPr/>
          </p:nvGrpSpPr>
          <p:grpSpPr>
            <a:xfrm>
              <a:off x="348192" y="2420950"/>
              <a:ext cx="11497273" cy="2787353"/>
              <a:chOff x="348192" y="2420950"/>
              <a:chExt cx="11497273" cy="2787353"/>
            </a:xfrm>
          </p:grpSpPr>
          <p:pic>
            <p:nvPicPr>
              <p:cNvPr id="23" name="Picture 2" descr="A screenshot of a cell phone&#10;&#10;Description generated with very high confidence">
                <a:extLst>
                  <a:ext uri="{FF2B5EF4-FFF2-40B4-BE49-F238E27FC236}">
                    <a16:creationId xmlns:a16="http://schemas.microsoft.com/office/drawing/2014/main" id="{D029DF91-6799-4C31-A3D7-D564CDE3A24F}"/>
                  </a:ext>
                </a:extLst>
              </p:cNvPr>
              <p:cNvPicPr>
                <a:picLocks noChangeAspect="1"/>
              </p:cNvPicPr>
              <p:nvPr/>
            </p:nvPicPr>
            <p:blipFill>
              <a:blip r:embed="rId3"/>
              <a:stretch>
                <a:fillRect/>
              </a:stretch>
            </p:blipFill>
            <p:spPr>
              <a:xfrm>
                <a:off x="348192" y="2420950"/>
                <a:ext cx="11495616" cy="2787353"/>
              </a:xfrm>
              <a:prstGeom prst="rect">
                <a:avLst/>
              </a:prstGeom>
              <a:ln w="57150">
                <a:noFill/>
              </a:ln>
            </p:spPr>
          </p:pic>
          <p:sp>
            <p:nvSpPr>
              <p:cNvPr id="11" name="TextBox 10">
                <a:extLst>
                  <a:ext uri="{FF2B5EF4-FFF2-40B4-BE49-F238E27FC236}">
                    <a16:creationId xmlns:a16="http://schemas.microsoft.com/office/drawing/2014/main" id="{6152F835-E0E5-4D23-93FD-2CDE4655E2DD}"/>
                  </a:ext>
                </a:extLst>
              </p:cNvPr>
              <p:cNvSpPr txBox="1"/>
              <p:nvPr/>
            </p:nvSpPr>
            <p:spPr>
              <a:xfrm>
                <a:off x="11101157" y="3077972"/>
                <a:ext cx="744308" cy="338554"/>
              </a:xfrm>
              <a:prstGeom prst="rect">
                <a:avLst/>
              </a:prstGeom>
              <a:solidFill>
                <a:srgbClr val="70AD47"/>
              </a:solidFill>
              <a:ln>
                <a:solidFill>
                  <a:srgbClr val="4A7F28"/>
                </a:solidFill>
              </a:ln>
            </p:spPr>
            <p:txBody>
              <a:bodyPr wrap="square" rtlCol="0">
                <a:spAutoFit/>
              </a:bodyPr>
              <a:lstStyle/>
              <a:p>
                <a:pPr algn="ctr"/>
                <a:r>
                  <a:rPr lang="en-US" sz="1600">
                    <a:solidFill>
                      <a:schemeClr val="bg1"/>
                    </a:solidFill>
                  </a:rPr>
                  <a:t>IMU</a:t>
                </a:r>
              </a:p>
            </p:txBody>
          </p:sp>
        </p:grpSp>
        <p:sp>
          <p:nvSpPr>
            <p:cNvPr id="15" name="TextBox 14">
              <a:extLst>
                <a:ext uri="{FF2B5EF4-FFF2-40B4-BE49-F238E27FC236}">
                  <a16:creationId xmlns:a16="http://schemas.microsoft.com/office/drawing/2014/main" id="{4FF1327F-5FB5-4CA7-BE65-885C9404658F}"/>
                </a:ext>
              </a:extLst>
            </p:cNvPr>
            <p:cNvSpPr txBox="1"/>
            <p:nvPr/>
          </p:nvSpPr>
          <p:spPr>
            <a:xfrm>
              <a:off x="9693215" y="4692422"/>
              <a:ext cx="1298993" cy="338554"/>
            </a:xfrm>
            <a:prstGeom prst="rect">
              <a:avLst/>
            </a:prstGeom>
            <a:solidFill>
              <a:schemeClr val="bg1"/>
            </a:solidFill>
            <a:ln>
              <a:solidFill>
                <a:schemeClr val="tx1"/>
              </a:solidFill>
            </a:ln>
          </p:spPr>
          <p:txBody>
            <a:bodyPr wrap="square" rtlCol="0">
              <a:spAutoFit/>
            </a:bodyPr>
            <a:lstStyle/>
            <a:p>
              <a:r>
                <a:rPr lang="en-US" sz="1600"/>
                <a:t>INTEGRATOR</a:t>
              </a:r>
            </a:p>
          </p:txBody>
        </p:sp>
      </p:grpSp>
    </p:spTree>
    <p:extLst>
      <p:ext uri="{BB962C8B-B14F-4D97-AF65-F5344CB8AC3E}">
        <p14:creationId xmlns:p14="http://schemas.microsoft.com/office/powerpoint/2010/main" val="129203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53" name="Straight Connector 3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EF43368-127C-446C-A929-89A0DE910436}"/>
              </a:ext>
            </a:extLst>
          </p:cNvPr>
          <p:cNvPicPr>
            <a:picLocks noChangeAspect="1"/>
          </p:cNvPicPr>
          <p:nvPr/>
        </p:nvPicPr>
        <p:blipFill rotWithShape="1">
          <a:blip r:embed="rId3"/>
          <a:srcRect l="37083" t="20592" r="8965" b="9334"/>
          <a:stretch/>
        </p:blipFill>
        <p:spPr>
          <a:xfrm>
            <a:off x="8259179" y="1314325"/>
            <a:ext cx="1856585" cy="1356179"/>
          </a:xfrm>
          <a:prstGeom prst="rect">
            <a:avLst/>
          </a:prstGeom>
        </p:spPr>
      </p:pic>
      <p:cxnSp>
        <p:nvCxnSpPr>
          <p:cNvPr id="54" name="Straight Connector 3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7C8289C-A2A1-4382-BBF6-7B9D9BD74B8C}"/>
              </a:ext>
            </a:extLst>
          </p:cNvPr>
          <p:cNvPicPr>
            <a:picLocks noChangeAspect="1"/>
          </p:cNvPicPr>
          <p:nvPr/>
        </p:nvPicPr>
        <p:blipFill rotWithShape="1">
          <a:blip r:embed="rId4"/>
          <a:srcRect l="36350" t="20383" r="2558" b="9885"/>
          <a:stretch/>
        </p:blipFill>
        <p:spPr>
          <a:xfrm>
            <a:off x="9933986" y="2725466"/>
            <a:ext cx="2021695" cy="1315198"/>
          </a:xfrm>
          <a:prstGeom prst="rect">
            <a:avLst/>
          </a:prstGeom>
        </p:spPr>
      </p:pic>
      <p:sp>
        <p:nvSpPr>
          <p:cNvPr id="45" name="Subtitle 2">
            <a:extLst>
              <a:ext uri="{FF2B5EF4-FFF2-40B4-BE49-F238E27FC236}">
                <a16:creationId xmlns:a16="http://schemas.microsoft.com/office/drawing/2014/main" id="{A6EB3046-073E-438C-9416-1FA256A15A3F}"/>
              </a:ext>
            </a:extLst>
          </p:cNvPr>
          <p:cNvSpPr txBox="1">
            <a:spLocks/>
          </p:cNvSpPr>
          <p:nvPr/>
        </p:nvSpPr>
        <p:spPr>
          <a:xfrm>
            <a:off x="455054" y="-4615"/>
            <a:ext cx="11281892" cy="54669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a:solidFill>
                  <a:schemeClr val="bg2">
                    <a:lumMod val="10000"/>
                  </a:schemeClr>
                </a:solidFill>
              </a:rPr>
              <a:t>Platform Design and Simulation</a:t>
            </a:r>
            <a:endParaRPr lang="en-US" sz="3200">
              <a:solidFill>
                <a:schemeClr val="bg2">
                  <a:lumMod val="10000"/>
                </a:schemeClr>
              </a:solidFill>
              <a:cs typeface="Calibri" panose="020F0502020204030204"/>
            </a:endParaRPr>
          </a:p>
        </p:txBody>
      </p:sp>
      <p:cxnSp>
        <p:nvCxnSpPr>
          <p:cNvPr id="49" name="Straight Connector 48">
            <a:extLst>
              <a:ext uri="{FF2B5EF4-FFF2-40B4-BE49-F238E27FC236}">
                <a16:creationId xmlns:a16="http://schemas.microsoft.com/office/drawing/2014/main" id="{78AFDF0D-8F27-46A4-8F7F-F7D6E8F15EA6}"/>
              </a:ext>
            </a:extLst>
          </p:cNvPr>
          <p:cNvCxnSpPr>
            <a:cxnSpLocks/>
          </p:cNvCxnSpPr>
          <p:nvPr/>
        </p:nvCxnSpPr>
        <p:spPr>
          <a:xfrm flipV="1">
            <a:off x="4749450" y="488964"/>
            <a:ext cx="2693100"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BDEBAFF-7318-4ABF-BE87-F61F6D9982D2}"/>
              </a:ext>
            </a:extLst>
          </p:cNvPr>
          <p:cNvSpPr txBox="1"/>
          <p:nvPr/>
        </p:nvSpPr>
        <p:spPr>
          <a:xfrm>
            <a:off x="409575" y="649773"/>
            <a:ext cx="298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6-DOF Stewart Platform</a:t>
            </a:r>
          </a:p>
        </p:txBody>
      </p:sp>
      <p:sp>
        <p:nvSpPr>
          <p:cNvPr id="12" name="TextBox 11">
            <a:extLst>
              <a:ext uri="{FF2B5EF4-FFF2-40B4-BE49-F238E27FC236}">
                <a16:creationId xmlns:a16="http://schemas.microsoft.com/office/drawing/2014/main" id="{0CFE1924-69A2-461E-B865-2809FA535C70}"/>
              </a:ext>
            </a:extLst>
          </p:cNvPr>
          <p:cNvSpPr txBox="1"/>
          <p:nvPr/>
        </p:nvSpPr>
        <p:spPr>
          <a:xfrm>
            <a:off x="4495799" y="649773"/>
            <a:ext cx="298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3-DOF Stewart Platform</a:t>
            </a:r>
          </a:p>
        </p:txBody>
      </p:sp>
      <p:pic>
        <p:nvPicPr>
          <p:cNvPr id="13" name="Picture 12" descr="A close up of a sign&#10;&#10;Description generated with high confidence">
            <a:extLst>
              <a:ext uri="{FF2B5EF4-FFF2-40B4-BE49-F238E27FC236}">
                <a16:creationId xmlns:a16="http://schemas.microsoft.com/office/drawing/2014/main" id="{AEF4EADC-5268-4731-B8C5-964651890451}"/>
              </a:ext>
            </a:extLst>
          </p:cNvPr>
          <p:cNvPicPr>
            <a:picLocks noChangeAspect="1"/>
          </p:cNvPicPr>
          <p:nvPr/>
        </p:nvPicPr>
        <p:blipFill rotWithShape="1">
          <a:blip r:embed="rId5"/>
          <a:srcRect l="37430" t="19121" r="34915" b="10804"/>
          <a:stretch/>
        </p:blipFill>
        <p:spPr>
          <a:xfrm>
            <a:off x="5085533" y="1314026"/>
            <a:ext cx="1801965" cy="2566450"/>
          </a:xfrm>
          <a:prstGeom prst="rect">
            <a:avLst/>
          </a:prstGeom>
        </p:spPr>
      </p:pic>
      <p:sp>
        <p:nvSpPr>
          <p:cNvPr id="14" name="TextBox 13">
            <a:extLst>
              <a:ext uri="{FF2B5EF4-FFF2-40B4-BE49-F238E27FC236}">
                <a16:creationId xmlns:a16="http://schemas.microsoft.com/office/drawing/2014/main" id="{5BAC816C-E5C8-4683-8FE8-4E8B359DC828}"/>
              </a:ext>
            </a:extLst>
          </p:cNvPr>
          <p:cNvSpPr txBox="1"/>
          <p:nvPr/>
        </p:nvSpPr>
        <p:spPr>
          <a:xfrm>
            <a:off x="8391524" y="649773"/>
            <a:ext cx="3181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Ball Joints Design and Servo Arm Design</a:t>
            </a:r>
          </a:p>
        </p:txBody>
      </p:sp>
      <p:sp>
        <p:nvSpPr>
          <p:cNvPr id="3" name="Slide Number Placeholder 2">
            <a:extLst>
              <a:ext uri="{FF2B5EF4-FFF2-40B4-BE49-F238E27FC236}">
                <a16:creationId xmlns:a16="http://schemas.microsoft.com/office/drawing/2014/main" id="{03B98CE0-92F1-462E-BF6F-314E3BF26EB3}"/>
              </a:ext>
            </a:extLst>
          </p:cNvPr>
          <p:cNvSpPr>
            <a:spLocks noGrp="1"/>
          </p:cNvSpPr>
          <p:nvPr>
            <p:ph type="sldNum" sz="quarter" idx="13"/>
          </p:nvPr>
        </p:nvSpPr>
        <p:spPr/>
        <p:txBody>
          <a:bodyPr/>
          <a:lstStyle/>
          <a:p>
            <a:fld id="{47B18E72-FEC3-4883-A827-22C56F3B664F}" type="slidenum">
              <a:rPr lang="id-ID" smtClean="0"/>
              <a:t>36</a:t>
            </a:fld>
            <a:endParaRPr lang="id-ID"/>
          </a:p>
        </p:txBody>
      </p:sp>
      <p:pic>
        <p:nvPicPr>
          <p:cNvPr id="8" name="Picture 7" descr="A picture containing water, white, boat&#10;&#10;Description automatically generated">
            <a:extLst>
              <a:ext uri="{FF2B5EF4-FFF2-40B4-BE49-F238E27FC236}">
                <a16:creationId xmlns:a16="http://schemas.microsoft.com/office/drawing/2014/main" id="{138CC8CE-167F-4B25-8455-6C5A803D1B99}"/>
              </a:ext>
            </a:extLst>
          </p:cNvPr>
          <p:cNvPicPr>
            <a:picLocks noChangeAspect="1"/>
          </p:cNvPicPr>
          <p:nvPr/>
        </p:nvPicPr>
        <p:blipFill rotWithShape="1">
          <a:blip r:embed="rId6">
            <a:extLst>
              <a:ext uri="{28A0092B-C50C-407E-A947-70E740481C1C}">
                <a14:useLocalDpi xmlns:a14="http://schemas.microsoft.com/office/drawing/2010/main" val="0"/>
              </a:ext>
            </a:extLst>
          </a:blip>
          <a:srcRect l="32936" t="7900" r="33189" b="6704"/>
          <a:stretch/>
        </p:blipFill>
        <p:spPr>
          <a:xfrm>
            <a:off x="921777" y="1103850"/>
            <a:ext cx="1955017" cy="2452150"/>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CE3140AC-4F5E-4B57-9A3E-CA90A9C77237}"/>
              </a:ext>
            </a:extLst>
          </p:cNvPr>
          <p:cNvPicPr>
            <a:picLocks noChangeAspect="1"/>
          </p:cNvPicPr>
          <p:nvPr/>
        </p:nvPicPr>
        <p:blipFill>
          <a:blip r:embed="rId7"/>
          <a:stretch>
            <a:fillRect/>
          </a:stretch>
        </p:blipFill>
        <p:spPr>
          <a:xfrm>
            <a:off x="1371600" y="4718856"/>
            <a:ext cx="7743825" cy="1906564"/>
          </a:xfrm>
          <a:prstGeom prst="rect">
            <a:avLst/>
          </a:prstGeom>
        </p:spPr>
      </p:pic>
    </p:spTree>
    <p:extLst>
      <p:ext uri="{BB962C8B-B14F-4D97-AF65-F5344CB8AC3E}">
        <p14:creationId xmlns:p14="http://schemas.microsoft.com/office/powerpoint/2010/main" val="3227417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B17ACB5-48A9-4953-AC25-FADA2E2AF283}"/>
              </a:ext>
            </a:extLst>
          </p:cNvPr>
          <p:cNvSpPr txBox="1">
            <a:spLocks/>
          </p:cNvSpPr>
          <p:nvPr/>
        </p:nvSpPr>
        <p:spPr>
          <a:xfrm>
            <a:off x="616468" y="354441"/>
            <a:ext cx="10023867" cy="5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a:solidFill>
                  <a:schemeClr val="bg2">
                    <a:lumMod val="10000"/>
                  </a:schemeClr>
                </a:solidFill>
                <a:ea typeface="Lato" panose="020F0502020204030203" pitchFamily="34" charset="0"/>
                <a:cs typeface="Lato" panose="020F0502020204030203" pitchFamily="34" charset="0"/>
              </a:rPr>
              <a:t>References</a:t>
            </a:r>
            <a:endParaRPr lang="id-ID" sz="3200" b="1">
              <a:solidFill>
                <a:schemeClr val="bg2">
                  <a:lumMod val="10000"/>
                </a:schemeClr>
              </a:solidFill>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835668DC-7C10-4C7C-9E3A-E52E29901B5A}"/>
              </a:ext>
            </a:extLst>
          </p:cNvPr>
          <p:cNvCxnSpPr>
            <a:cxnSpLocks/>
          </p:cNvCxnSpPr>
          <p:nvPr/>
        </p:nvCxnSpPr>
        <p:spPr>
          <a:xfrm>
            <a:off x="764384" y="1217240"/>
            <a:ext cx="3448118" cy="0"/>
          </a:xfrm>
          <a:prstGeom prst="line">
            <a:avLst/>
          </a:prstGeom>
          <a:ln w="127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44EF101-27A2-43B5-9858-2CC0611D7B25}"/>
              </a:ext>
            </a:extLst>
          </p:cNvPr>
          <p:cNvSpPr/>
          <p:nvPr/>
        </p:nvSpPr>
        <p:spPr>
          <a:xfrm>
            <a:off x="99304" y="737533"/>
            <a:ext cx="12038260" cy="8463855"/>
          </a:xfrm>
          <a:prstGeom prst="rect">
            <a:avLst/>
          </a:prstGeom>
        </p:spPr>
        <p:txBody>
          <a:bodyPr wrap="square" anchor="t">
            <a:spAutoFit/>
          </a:bodyPr>
          <a:lstStyle/>
          <a:p>
            <a:r>
              <a:rPr lang="en-US" sz="1400">
                <a:hlinkClick r:id="rId3">
                  <a:extLst>
                    <a:ext uri="{A12FA001-AC4F-418D-AE19-62706E023703}">
                      <ahyp:hlinkClr xmlns:ahyp="http://schemas.microsoft.com/office/drawing/2018/hyperlinkcolor" val="tx"/>
                    </a:ext>
                  </a:extLst>
                </a:hlinkClick>
              </a:rPr>
              <a:t>https://en.wikipedia.org/wiki/Parallel_manipulator</a:t>
            </a:r>
            <a:endParaRPr lang="en-US" sz="1400">
              <a:cs typeface="Calibri"/>
            </a:endParaRPr>
          </a:p>
          <a:p>
            <a:r>
              <a:rPr lang="en-US" sz="1400">
                <a:cs typeface="Arial"/>
              </a:rPr>
              <a:t>Johnson, J., Pillai, R., Vignesh, S. M., &amp; Srinivas, A. L. (2016). Design and kinematic analysis of a 6-DOF parallel manipulator for pharmaceutical application. </a:t>
            </a:r>
            <a:r>
              <a:rPr lang="en-US" sz="1400" i="1">
                <a:cs typeface="Arial"/>
              </a:rPr>
              <a:t>J. Chem. Pharm. Sci</a:t>
            </a:r>
            <a:r>
              <a:rPr lang="en-US" sz="1400">
                <a:cs typeface="Arial"/>
              </a:rPr>
              <a:t>, </a:t>
            </a:r>
            <a:r>
              <a:rPr lang="en-US" sz="1400" i="1">
                <a:cs typeface="Arial"/>
              </a:rPr>
              <a:t>9</a:t>
            </a:r>
            <a:r>
              <a:rPr lang="en-US" sz="1400">
                <a:cs typeface="Arial"/>
              </a:rPr>
              <a:t>, 3283-3288.</a:t>
            </a:r>
            <a:endParaRPr lang="en-US" sz="1400">
              <a:cs typeface="Calibri"/>
            </a:endParaRPr>
          </a:p>
          <a:p>
            <a:r>
              <a:rPr lang="en-US" sz="1400" err="1">
                <a:cs typeface="Arial"/>
              </a:rPr>
              <a:t>Szufnarowski</a:t>
            </a:r>
            <a:r>
              <a:rPr lang="en-US" sz="1400">
                <a:cs typeface="Arial"/>
              </a:rPr>
              <a:t>, F. (2013). Stewart platform with fixed rotary actuators: a low cost design study. </a:t>
            </a:r>
            <a:r>
              <a:rPr lang="en-US" sz="1400" i="1">
                <a:cs typeface="Arial"/>
              </a:rPr>
              <a:t>Advances in medical Robotics</a:t>
            </a:r>
            <a:r>
              <a:rPr lang="en-US" sz="1400">
                <a:cs typeface="Arial"/>
              </a:rPr>
              <a:t>, (4).</a:t>
            </a:r>
            <a:endParaRPr lang="en-US" sz="1400">
              <a:cs typeface="Calibri"/>
            </a:endParaRPr>
          </a:p>
          <a:p>
            <a:r>
              <a:rPr lang="en-US" sz="1400">
                <a:cs typeface="Arial"/>
              </a:rPr>
              <a:t>Bang, H., &amp; Lee, Y. S. (2018). Implementation of a ball and plate control system using sliding mode control. </a:t>
            </a:r>
            <a:r>
              <a:rPr lang="en-US" sz="1400" i="1">
                <a:cs typeface="Arial"/>
              </a:rPr>
              <a:t>IEEE Access</a:t>
            </a:r>
            <a:r>
              <a:rPr lang="en-US" sz="1400">
                <a:cs typeface="Arial"/>
              </a:rPr>
              <a:t>, </a:t>
            </a:r>
            <a:r>
              <a:rPr lang="en-US" sz="1400" i="1">
                <a:cs typeface="Arial"/>
              </a:rPr>
              <a:t>6</a:t>
            </a:r>
            <a:r>
              <a:rPr lang="en-US" sz="1400">
                <a:cs typeface="Arial"/>
              </a:rPr>
              <a:t>, 32401-32408.</a:t>
            </a:r>
            <a:endParaRPr lang="en-US" sz="1400"/>
          </a:p>
          <a:p>
            <a:r>
              <a:rPr lang="en-US" sz="1400">
                <a:cs typeface="Arial"/>
              </a:rPr>
              <a:t>[1] </a:t>
            </a:r>
            <a:r>
              <a:rPr lang="en-GB" sz="1400" err="1"/>
              <a:t>Shaoqing</a:t>
            </a:r>
            <a:r>
              <a:rPr lang="en-GB" sz="1400"/>
              <a:t> Ren, </a:t>
            </a:r>
            <a:r>
              <a:rPr lang="en-GB" sz="1400" err="1"/>
              <a:t>Kaiming</a:t>
            </a:r>
            <a:r>
              <a:rPr lang="en-GB" sz="1400"/>
              <a:t> He, Ross </a:t>
            </a:r>
            <a:r>
              <a:rPr lang="en-GB" sz="1400" err="1"/>
              <a:t>Girshick</a:t>
            </a:r>
            <a:r>
              <a:rPr lang="en-GB" sz="1400"/>
              <a:t>, and Jian Sun. Faster r-</a:t>
            </a:r>
            <a:r>
              <a:rPr lang="en-GB" sz="1400" err="1"/>
              <a:t>cnn</a:t>
            </a:r>
            <a:r>
              <a:rPr lang="en-GB" sz="1400"/>
              <a:t>: Towards real-time object detection with region proposal networks. In Advances in neural information processing systems, pages 91–99, 2015</a:t>
            </a:r>
          </a:p>
          <a:p>
            <a:r>
              <a:rPr lang="en-GB" sz="1400">
                <a:cs typeface="Arial"/>
              </a:rPr>
              <a:t>[2] </a:t>
            </a:r>
            <a:r>
              <a:rPr lang="en-US" sz="1400"/>
              <a:t>Wei Liu, Dragomir </a:t>
            </a:r>
            <a:r>
              <a:rPr lang="en-US" sz="1400" err="1"/>
              <a:t>Anguelov</a:t>
            </a:r>
            <a:r>
              <a:rPr lang="en-US" sz="1400"/>
              <a:t>, Dumitru Erhan, Christian </a:t>
            </a:r>
            <a:r>
              <a:rPr lang="en-US" sz="1400" err="1"/>
              <a:t>Szegedy</a:t>
            </a:r>
            <a:r>
              <a:rPr lang="en-US" sz="1400"/>
              <a:t>, Scott Reed, Cheng-Yang Fu, and Alexander C Berg. </a:t>
            </a:r>
            <a:r>
              <a:rPr lang="en-US" sz="1400" err="1"/>
              <a:t>Ssd</a:t>
            </a:r>
            <a:r>
              <a:rPr lang="en-US" sz="1400"/>
              <a:t>: Single shot </a:t>
            </a:r>
            <a:r>
              <a:rPr lang="en-US" sz="1400" err="1"/>
              <a:t>multibox</a:t>
            </a:r>
            <a:r>
              <a:rPr lang="en-US" sz="1400"/>
              <a:t> detector. In European conference on computer vision, pages 21–37. Springer, 2016.</a:t>
            </a:r>
          </a:p>
          <a:p>
            <a:r>
              <a:rPr lang="en-US" sz="1400">
                <a:cs typeface="Arial"/>
              </a:rPr>
              <a:t>[3] </a:t>
            </a:r>
            <a:r>
              <a:rPr lang="en-GB" sz="1400"/>
              <a:t>J. Redmon and A. Farhadi, “YOLOv3: An Incremental Improvement,” </a:t>
            </a:r>
            <a:r>
              <a:rPr lang="en-GB" sz="1400" err="1"/>
              <a:t>arXiv</a:t>
            </a:r>
            <a:r>
              <a:rPr lang="en-GB" sz="1400"/>
              <a:t> preprint arXiv:1804.02767, 2018</a:t>
            </a:r>
            <a:endParaRPr lang="en-US" sz="1400">
              <a:cs typeface="Arial"/>
            </a:endParaRPr>
          </a:p>
          <a:p>
            <a:r>
              <a:rPr lang="en-US" sz="1400">
                <a:cs typeface="Arial"/>
              </a:rPr>
              <a:t>[4] </a:t>
            </a:r>
            <a:r>
              <a:rPr lang="en-US" sz="1400" err="1"/>
              <a:t>Jifeng</a:t>
            </a:r>
            <a:r>
              <a:rPr lang="en-US" sz="1400"/>
              <a:t> Dai, Yi Li, </a:t>
            </a:r>
            <a:r>
              <a:rPr lang="en-US" sz="1400" err="1"/>
              <a:t>Kaiming</a:t>
            </a:r>
            <a:r>
              <a:rPr lang="en-US" sz="1400"/>
              <a:t> He, and Jian Sun. R-</a:t>
            </a:r>
            <a:r>
              <a:rPr lang="en-US" sz="1400" err="1"/>
              <a:t>fcn</a:t>
            </a:r>
            <a:r>
              <a:rPr lang="en-US" sz="1400"/>
              <a:t>: Object detection via region-based fully convolutional networks. In Advances in neural information processing systems, pages 379–387, 2016.</a:t>
            </a:r>
          </a:p>
          <a:p>
            <a:r>
              <a:rPr lang="en-US" sz="1400">
                <a:cs typeface="Arial"/>
              </a:rPr>
              <a:t>[5] </a:t>
            </a:r>
            <a:r>
              <a:rPr lang="en-GB" sz="1400" err="1"/>
              <a:t>Hei</a:t>
            </a:r>
            <a:r>
              <a:rPr lang="en-GB" sz="1400"/>
              <a:t> Law and Jia Deng. </a:t>
            </a:r>
            <a:r>
              <a:rPr lang="en-GB" sz="1400" err="1"/>
              <a:t>Cornernet</a:t>
            </a:r>
            <a:r>
              <a:rPr lang="en-GB" sz="1400"/>
              <a:t>: Detecting objects as paired </a:t>
            </a:r>
            <a:r>
              <a:rPr lang="en-GB" sz="1400" err="1"/>
              <a:t>keypoints</a:t>
            </a:r>
            <a:r>
              <a:rPr lang="en-GB" sz="1400"/>
              <a:t>. In Proceedings of the European conference on computer vision, pages 734–750, 2018. </a:t>
            </a:r>
          </a:p>
          <a:p>
            <a:r>
              <a:rPr lang="en-GB" sz="1400">
                <a:cs typeface="Arial"/>
              </a:rPr>
              <a:t>[6] </a:t>
            </a:r>
            <a:r>
              <a:rPr lang="en-US" sz="1400"/>
              <a:t>K. </a:t>
            </a:r>
            <a:r>
              <a:rPr lang="en-US" sz="1400" err="1"/>
              <a:t>Duan</a:t>
            </a:r>
            <a:r>
              <a:rPr lang="en-US" sz="1400"/>
              <a:t>, S. Bai, L. </a:t>
            </a:r>
            <a:r>
              <a:rPr lang="en-US" sz="1400" err="1"/>
              <a:t>Xie</a:t>
            </a:r>
            <a:r>
              <a:rPr lang="en-US" sz="1400"/>
              <a:t>, H. Qi, Q. Huang and Q. Tian, "</a:t>
            </a:r>
            <a:r>
              <a:rPr lang="en-US" sz="1400" err="1"/>
              <a:t>CenterNet</a:t>
            </a:r>
            <a:r>
              <a:rPr lang="en-US" sz="1400"/>
              <a:t>: </a:t>
            </a:r>
            <a:r>
              <a:rPr lang="en-US" sz="1400" err="1"/>
              <a:t>Keypoint</a:t>
            </a:r>
            <a:r>
              <a:rPr lang="en-US" sz="1400"/>
              <a:t> Triplets for Object Detection," 2019 IEEE/CVF International Conference on Computer Vision (ICCV)</a:t>
            </a:r>
          </a:p>
          <a:p>
            <a:r>
              <a:rPr lang="en-US" sz="1400"/>
              <a:t>[7] Law, </a:t>
            </a:r>
            <a:r>
              <a:rPr lang="en-US" sz="1400" err="1"/>
              <a:t>Hei</a:t>
            </a:r>
            <a:r>
              <a:rPr lang="en-US" sz="1400"/>
              <a:t>, Yun Teng, Olga </a:t>
            </a:r>
            <a:r>
              <a:rPr lang="en-US" sz="1400" err="1"/>
              <a:t>Russakovsky</a:t>
            </a:r>
            <a:r>
              <a:rPr lang="en-US" sz="1400"/>
              <a:t>, and Jia Deng. "</a:t>
            </a:r>
            <a:r>
              <a:rPr lang="en-US" sz="1400" err="1"/>
              <a:t>Cornernet</a:t>
            </a:r>
            <a:r>
              <a:rPr lang="en-US" sz="1400"/>
              <a:t>-lite: Efficient </a:t>
            </a:r>
            <a:r>
              <a:rPr lang="en-US" sz="1400" err="1"/>
              <a:t>keypoint</a:t>
            </a:r>
            <a:r>
              <a:rPr lang="en-US" sz="1400"/>
              <a:t> based object detection." </a:t>
            </a:r>
            <a:r>
              <a:rPr lang="en-US" sz="1400" err="1"/>
              <a:t>arXiv</a:t>
            </a:r>
            <a:r>
              <a:rPr lang="en-US" sz="1400"/>
              <a:t> preprint arXiv:1904.08900 (2019).</a:t>
            </a:r>
          </a:p>
          <a:p>
            <a:r>
              <a:rPr lang="en-US" sz="1400">
                <a:cs typeface="Arial"/>
              </a:rPr>
              <a:t>[9] </a:t>
            </a:r>
            <a:r>
              <a:rPr lang="en-US" sz="1400">
                <a:solidFill>
                  <a:srgbClr val="333333"/>
                </a:solidFill>
                <a:latin typeface="Arial" panose="020B0604020202020204" pitchFamily="34" charset="0"/>
              </a:rPr>
              <a:t>F. Long, T. Yao, Z. </a:t>
            </a:r>
            <a:r>
              <a:rPr lang="en-US" sz="1400" err="1">
                <a:solidFill>
                  <a:srgbClr val="333333"/>
                </a:solidFill>
                <a:latin typeface="Arial" panose="020B0604020202020204" pitchFamily="34" charset="0"/>
              </a:rPr>
              <a:t>Qiu</a:t>
            </a:r>
            <a:r>
              <a:rPr lang="en-US" sz="1400">
                <a:solidFill>
                  <a:srgbClr val="333333"/>
                </a:solidFill>
                <a:latin typeface="Arial" panose="020B0604020202020204" pitchFamily="34" charset="0"/>
              </a:rPr>
              <a:t>, X. Tian, J. Luo and T. Mei, "Gaussian Temporal Awareness Networks for Action Localization," </a:t>
            </a:r>
            <a:r>
              <a:rPr lang="en-US" sz="1400" i="1">
                <a:solidFill>
                  <a:srgbClr val="333333"/>
                </a:solidFill>
                <a:latin typeface="Arial" panose="020B0604020202020204" pitchFamily="34" charset="0"/>
              </a:rPr>
              <a:t>2019 IEEE/CVF Conference on Computer Vision and Pattern Recognition (CVPR)</a:t>
            </a:r>
            <a:endParaRPr lang="en-US" sz="1400">
              <a:cs typeface="Arial"/>
            </a:endParaRPr>
          </a:p>
          <a:p>
            <a:r>
              <a:rPr lang="en-US" sz="1400">
                <a:cs typeface="Arial"/>
              </a:rPr>
              <a:t>[10] </a:t>
            </a:r>
            <a:r>
              <a:rPr lang="en-US" sz="1400">
                <a:solidFill>
                  <a:srgbClr val="333333"/>
                </a:solidFill>
                <a:latin typeface="Arial" panose="020B0604020202020204" pitchFamily="34" charset="0"/>
              </a:rPr>
              <a:t>M. Xu, M. Gao, Y. Chen, L. Davis and D. Crandall, "Temporal Recurrent Networks for Online Action Detection," </a:t>
            </a:r>
            <a:r>
              <a:rPr lang="en-US" sz="1400" i="1">
                <a:solidFill>
                  <a:srgbClr val="333333"/>
                </a:solidFill>
                <a:latin typeface="Arial" panose="020B0604020202020204" pitchFamily="34" charset="0"/>
              </a:rPr>
              <a:t>2019 IEEE/CVF International Conference on Computer Vision (ICCV)</a:t>
            </a:r>
            <a:endParaRPr lang="en-US" sz="1400">
              <a:cs typeface="Arial"/>
            </a:endParaRPr>
          </a:p>
          <a:p>
            <a:r>
              <a:rPr lang="en-US" sz="1400">
                <a:cs typeface="Arial"/>
              </a:rPr>
              <a:t>[11] </a:t>
            </a:r>
            <a:r>
              <a:rPr lang="en-US" sz="1400" err="1">
                <a:solidFill>
                  <a:srgbClr val="333333"/>
                </a:solidFill>
                <a:latin typeface="Arial" panose="020B0604020202020204" pitchFamily="34" charset="0"/>
              </a:rPr>
              <a:t>Jiyang</a:t>
            </a:r>
            <a:r>
              <a:rPr lang="en-US" sz="1400">
                <a:solidFill>
                  <a:srgbClr val="333333"/>
                </a:solidFill>
                <a:latin typeface="Arial" panose="020B0604020202020204" pitchFamily="34" charset="0"/>
              </a:rPr>
              <a:t> Gao, </a:t>
            </a:r>
            <a:r>
              <a:rPr lang="en-US" sz="1400" err="1">
                <a:solidFill>
                  <a:srgbClr val="333333"/>
                </a:solidFill>
                <a:latin typeface="Arial" panose="020B0604020202020204" pitchFamily="34" charset="0"/>
              </a:rPr>
              <a:t>Zhenheng</a:t>
            </a:r>
            <a:r>
              <a:rPr lang="en-US" sz="1400">
                <a:solidFill>
                  <a:srgbClr val="333333"/>
                </a:solidFill>
                <a:latin typeface="Arial" panose="020B0604020202020204" pitchFamily="34" charset="0"/>
              </a:rPr>
              <a:t> Yang and Ram </a:t>
            </a:r>
            <a:r>
              <a:rPr lang="en-US" sz="1400" err="1">
                <a:solidFill>
                  <a:srgbClr val="333333"/>
                </a:solidFill>
                <a:latin typeface="Arial" panose="020B0604020202020204" pitchFamily="34" charset="0"/>
              </a:rPr>
              <a:t>Nevatia</a:t>
            </a:r>
            <a:r>
              <a:rPr lang="en-US" sz="1400">
                <a:solidFill>
                  <a:srgbClr val="333333"/>
                </a:solidFill>
                <a:latin typeface="Arial" panose="020B0604020202020204" pitchFamily="34" charset="0"/>
              </a:rPr>
              <a:t>, "RED: Reinforced encode-decoder networks for action anticipation", </a:t>
            </a:r>
            <a:r>
              <a:rPr lang="en-US" sz="1400" i="1">
                <a:solidFill>
                  <a:srgbClr val="333333"/>
                </a:solidFill>
                <a:latin typeface="Arial" panose="020B0604020202020204" pitchFamily="34" charset="0"/>
              </a:rPr>
              <a:t>BMVC</a:t>
            </a:r>
            <a:r>
              <a:rPr lang="en-US" sz="1400">
                <a:solidFill>
                  <a:srgbClr val="333333"/>
                </a:solidFill>
                <a:latin typeface="Arial" panose="020B0604020202020204" pitchFamily="34" charset="0"/>
              </a:rPr>
              <a:t>, 2017.</a:t>
            </a:r>
            <a:endParaRPr lang="en-US" sz="1400">
              <a:cs typeface="Arial"/>
            </a:endParaRPr>
          </a:p>
          <a:p>
            <a:r>
              <a:rPr lang="en-US" sz="1400">
                <a:cs typeface="Arial"/>
              </a:rPr>
              <a:t>[12] </a:t>
            </a:r>
            <a:r>
              <a:rPr lang="en-US" sz="1400">
                <a:solidFill>
                  <a:srgbClr val="333333"/>
                </a:solidFill>
                <a:latin typeface="Arial" panose="020B0604020202020204" pitchFamily="34" charset="0"/>
              </a:rPr>
              <a:t>Y. Zhang, P. </a:t>
            </a:r>
            <a:r>
              <a:rPr lang="en-US" sz="1400" err="1">
                <a:solidFill>
                  <a:srgbClr val="333333"/>
                </a:solidFill>
                <a:latin typeface="Arial" panose="020B0604020202020204" pitchFamily="34" charset="0"/>
              </a:rPr>
              <a:t>Tokmakov</a:t>
            </a:r>
            <a:r>
              <a:rPr lang="en-US" sz="1400">
                <a:solidFill>
                  <a:srgbClr val="333333"/>
                </a:solidFill>
                <a:latin typeface="Arial" panose="020B0604020202020204" pitchFamily="34" charset="0"/>
              </a:rPr>
              <a:t>, M. Hebert and C. Schmid, "A Structured Model for Action Detection," </a:t>
            </a:r>
            <a:r>
              <a:rPr lang="en-US" sz="1400" i="1">
                <a:solidFill>
                  <a:srgbClr val="333333"/>
                </a:solidFill>
                <a:latin typeface="Arial" panose="020B0604020202020204" pitchFamily="34" charset="0"/>
              </a:rPr>
              <a:t>2019 IEEE/CVF Conference on Computer Vision and Pattern Recognition (CVPR)</a:t>
            </a:r>
            <a:endParaRPr lang="en-US" sz="1400">
              <a:cs typeface="Arial"/>
            </a:endParaRPr>
          </a:p>
          <a:p>
            <a:r>
              <a:rPr lang="en-US" sz="1400">
                <a:cs typeface="Arial"/>
              </a:rPr>
              <a:t>[13] </a:t>
            </a:r>
            <a:r>
              <a:rPr lang="en-US" sz="1400">
                <a:solidFill>
                  <a:srgbClr val="333333"/>
                </a:solidFill>
                <a:latin typeface="Arial" panose="020B0604020202020204" pitchFamily="34" charset="0"/>
              </a:rPr>
              <a:t>X. Yang, X. Yang, M. Liu, F. Xiao, L. S. Davis and J. Kautz, "STEP: </a:t>
            </a:r>
            <a:r>
              <a:rPr lang="en-US" sz="1400" err="1">
                <a:solidFill>
                  <a:srgbClr val="333333"/>
                </a:solidFill>
                <a:latin typeface="Arial" panose="020B0604020202020204" pitchFamily="34" charset="0"/>
              </a:rPr>
              <a:t>Spatio</a:t>
            </a:r>
            <a:r>
              <a:rPr lang="en-US" sz="1400">
                <a:solidFill>
                  <a:srgbClr val="333333"/>
                </a:solidFill>
                <a:latin typeface="Arial" panose="020B0604020202020204" pitchFamily="34" charset="0"/>
              </a:rPr>
              <a:t>-Temporal Progressive Learning for Video Action Detection," </a:t>
            </a:r>
            <a:r>
              <a:rPr lang="en-US" sz="1400" i="1">
                <a:solidFill>
                  <a:srgbClr val="333333"/>
                </a:solidFill>
                <a:latin typeface="Arial" panose="020B0604020202020204" pitchFamily="34" charset="0"/>
              </a:rPr>
              <a:t>2019 IEEE/CVF Conference on Computer Vision and Pattern Recognition (CVPR)</a:t>
            </a:r>
            <a:endParaRPr lang="en-US" sz="1400">
              <a:cs typeface="Arial"/>
            </a:endParaRPr>
          </a:p>
          <a:p>
            <a:r>
              <a:rPr lang="en-US" sz="1400">
                <a:cs typeface="Arial"/>
              </a:rPr>
              <a:t>[14] </a:t>
            </a:r>
            <a:r>
              <a:rPr lang="en-US" sz="1400">
                <a:solidFill>
                  <a:srgbClr val="333333"/>
                </a:solidFill>
                <a:latin typeface="Arial" panose="020B0604020202020204" pitchFamily="34" charset="0"/>
              </a:rPr>
              <a:t>G. Singh, S. </a:t>
            </a:r>
            <a:r>
              <a:rPr lang="en-US" sz="1400" err="1">
                <a:solidFill>
                  <a:srgbClr val="333333"/>
                </a:solidFill>
                <a:latin typeface="Arial" panose="020B0604020202020204" pitchFamily="34" charset="0"/>
              </a:rPr>
              <a:t>Saha</a:t>
            </a:r>
            <a:r>
              <a:rPr lang="en-US" sz="1400">
                <a:solidFill>
                  <a:srgbClr val="333333"/>
                </a:solidFill>
                <a:latin typeface="Arial" panose="020B0604020202020204" pitchFamily="34" charset="0"/>
              </a:rPr>
              <a:t>, M. Sapienza, P. Torr and F. </a:t>
            </a:r>
            <a:r>
              <a:rPr lang="en-US" sz="1400" err="1">
                <a:solidFill>
                  <a:srgbClr val="333333"/>
                </a:solidFill>
                <a:latin typeface="Arial" panose="020B0604020202020204" pitchFamily="34" charset="0"/>
              </a:rPr>
              <a:t>Cuzzolin</a:t>
            </a:r>
            <a:r>
              <a:rPr lang="en-US" sz="1400">
                <a:solidFill>
                  <a:srgbClr val="333333"/>
                </a:solidFill>
                <a:latin typeface="Arial" panose="020B0604020202020204" pitchFamily="34" charset="0"/>
              </a:rPr>
              <a:t>, "Online Real-Time Multiple Spatiotemporal Action </a:t>
            </a:r>
            <a:r>
              <a:rPr lang="en-US" sz="1400" err="1">
                <a:solidFill>
                  <a:srgbClr val="333333"/>
                </a:solidFill>
                <a:latin typeface="Arial" panose="020B0604020202020204" pitchFamily="34" charset="0"/>
              </a:rPr>
              <a:t>Localisation</a:t>
            </a:r>
            <a:r>
              <a:rPr lang="en-US" sz="1400">
                <a:solidFill>
                  <a:srgbClr val="333333"/>
                </a:solidFill>
                <a:latin typeface="Arial" panose="020B0604020202020204" pitchFamily="34" charset="0"/>
              </a:rPr>
              <a:t> and Prediction," </a:t>
            </a:r>
            <a:r>
              <a:rPr lang="en-US" sz="1400" i="1">
                <a:solidFill>
                  <a:srgbClr val="333333"/>
                </a:solidFill>
                <a:latin typeface="Arial" panose="020B0604020202020204" pitchFamily="34" charset="0"/>
              </a:rPr>
              <a:t>2017 IEEE International Conference on Computer Vision (ICCV)</a:t>
            </a:r>
            <a:endParaRPr lang="en-US" sz="1400">
              <a:cs typeface="Arial"/>
            </a:endParaRPr>
          </a:p>
          <a:p>
            <a:r>
              <a:rPr lang="en-US" sz="1400">
                <a:cs typeface="Arial"/>
              </a:rPr>
              <a:t>[15] </a:t>
            </a:r>
            <a:r>
              <a:rPr lang="en-US" sz="1400">
                <a:ea typeface="+mn-lt"/>
                <a:cs typeface="+mn-lt"/>
              </a:rPr>
              <a:t>Flask.palletsprojects.com. 2020. </a:t>
            </a:r>
            <a:r>
              <a:rPr lang="en-US" sz="1400" i="1">
                <a:ea typeface="+mn-lt"/>
                <a:cs typeface="+mn-lt"/>
              </a:rPr>
              <a:t>Welcome To Flask — Flask Documentation (1.1.X)</a:t>
            </a:r>
            <a:r>
              <a:rPr lang="en-US" sz="1400">
                <a:ea typeface="+mn-lt"/>
                <a:cs typeface="+mn-lt"/>
              </a:rPr>
              <a:t>. [online] Available at: </a:t>
            </a:r>
            <a:r>
              <a:rPr lang="en-US" sz="1400">
                <a:ea typeface="+mn-lt"/>
                <a:cs typeface="+mn-lt"/>
                <a:hlinkClick r:id="rId4"/>
              </a:rPr>
              <a:t>https://flask.palletsprojects.com/en/1.1.x/</a:t>
            </a:r>
            <a:r>
              <a:rPr lang="en-US" sz="1400">
                <a:ea typeface="+mn-lt"/>
                <a:cs typeface="+mn-lt"/>
              </a:rPr>
              <a:t>  </a:t>
            </a:r>
          </a:p>
          <a:p>
            <a:r>
              <a:rPr lang="en-US" sz="1400">
                <a:cs typeface="Arial"/>
              </a:rPr>
              <a:t>[16]</a:t>
            </a:r>
            <a:r>
              <a:rPr lang="en-US" sz="1400">
                <a:ea typeface="+mn-lt"/>
                <a:cs typeface="Arial"/>
              </a:rPr>
              <a:t> </a:t>
            </a:r>
            <a:r>
              <a:rPr lang="en-US" sz="1400">
                <a:ea typeface="+mn-lt"/>
                <a:cs typeface="+mn-lt"/>
              </a:rPr>
              <a:t>Djangoproject.com. 2020. </a:t>
            </a:r>
            <a:r>
              <a:rPr lang="en-US" sz="1400" i="1">
                <a:ea typeface="+mn-lt"/>
                <a:cs typeface="+mn-lt"/>
              </a:rPr>
              <a:t>The Web Framework For Perfectionists With Deadlines | Django</a:t>
            </a:r>
            <a:r>
              <a:rPr lang="en-US" sz="1400">
                <a:ea typeface="+mn-lt"/>
                <a:cs typeface="+mn-lt"/>
              </a:rPr>
              <a:t>. [online] Available at:  </a:t>
            </a:r>
            <a:r>
              <a:rPr lang="en-US" sz="1400">
                <a:ea typeface="+mn-lt"/>
                <a:cs typeface="+mn-lt"/>
                <a:hlinkClick r:id="rId5"/>
              </a:rPr>
              <a:t>https://www.djangoproject.com/</a:t>
            </a:r>
            <a:r>
              <a:rPr lang="en-US" sz="1400">
                <a:ea typeface="+mn-lt"/>
                <a:cs typeface="+mn-lt"/>
              </a:rPr>
              <a:t>  </a:t>
            </a:r>
          </a:p>
          <a:p>
            <a:r>
              <a:rPr lang="en-US" sz="1400">
                <a:cs typeface="Arial"/>
              </a:rPr>
              <a:t>[17] P</a:t>
            </a:r>
            <a:r>
              <a:rPr lang="en-US" sz="1400">
                <a:ea typeface="+mn-lt"/>
                <a:cs typeface="+mn-lt"/>
              </a:rPr>
              <a:t>hoenixframework.org. 2020. </a:t>
            </a:r>
            <a:r>
              <a:rPr lang="en-US" sz="1400" i="1">
                <a:ea typeface="+mn-lt"/>
                <a:cs typeface="+mn-lt"/>
              </a:rPr>
              <a:t>Peace-Of-Mind From Prototype To Production</a:t>
            </a:r>
            <a:r>
              <a:rPr lang="en-US" sz="1400">
                <a:ea typeface="+mn-lt"/>
                <a:cs typeface="+mn-lt"/>
              </a:rPr>
              <a:t>. [online] Available at: </a:t>
            </a:r>
            <a:r>
              <a:rPr lang="en-US" sz="1400">
                <a:ea typeface="+mn-lt"/>
                <a:cs typeface="+mn-lt"/>
                <a:hlinkClick r:id="rId6"/>
              </a:rPr>
              <a:t>https://www.phoenixframework.org/</a:t>
            </a:r>
            <a:r>
              <a:rPr lang="en-US" sz="1400">
                <a:ea typeface="+mn-lt"/>
                <a:cs typeface="+mn-lt"/>
              </a:rPr>
              <a:t> </a:t>
            </a:r>
          </a:p>
          <a:p>
            <a:r>
              <a:rPr lang="en-US" sz="1400">
                <a:ea typeface="+mn-lt"/>
                <a:cs typeface="Arial"/>
              </a:rPr>
              <a:t>[</a:t>
            </a:r>
            <a:r>
              <a:rPr lang="en-US" sz="1400">
                <a:cs typeface="Arial"/>
              </a:rPr>
              <a:t>18]</a:t>
            </a:r>
            <a:r>
              <a:rPr lang="en-US" sz="1400">
                <a:ea typeface="+mn-lt"/>
                <a:cs typeface="Arial"/>
              </a:rPr>
              <a:t> </a:t>
            </a:r>
            <a:r>
              <a:rPr lang="en-US" sz="1400">
                <a:ea typeface="+mn-lt"/>
                <a:cs typeface="+mn-lt"/>
              </a:rPr>
              <a:t>Spring.io. 2020. </a:t>
            </a:r>
            <a:r>
              <a:rPr lang="en-US" sz="1400" i="1">
                <a:ea typeface="+mn-lt"/>
                <a:cs typeface="+mn-lt"/>
              </a:rPr>
              <a:t>Spring Boot</a:t>
            </a:r>
            <a:r>
              <a:rPr lang="en-US" sz="1400">
                <a:ea typeface="+mn-lt"/>
                <a:cs typeface="+mn-lt"/>
              </a:rPr>
              <a:t>. [online] Available at: </a:t>
            </a:r>
            <a:r>
              <a:rPr lang="en-US" sz="1400">
                <a:ea typeface="+mn-lt"/>
                <a:cs typeface="+mn-lt"/>
                <a:hlinkClick r:id="rId7"/>
              </a:rPr>
              <a:t>https://spring.io/projects/spring-boot</a:t>
            </a:r>
            <a:r>
              <a:rPr lang="en-US" sz="1400">
                <a:ea typeface="+mn-lt"/>
                <a:cs typeface="+mn-lt"/>
              </a:rPr>
              <a:t>  </a:t>
            </a:r>
            <a:endParaRPr lang="en-US"/>
          </a:p>
          <a:p>
            <a:r>
              <a:rPr lang="en-US" sz="1400">
                <a:cs typeface="Arial"/>
              </a:rPr>
              <a:t>[19] </a:t>
            </a:r>
            <a:r>
              <a:rPr lang="en-US" sz="1400">
                <a:ea typeface="+mn-lt"/>
                <a:cs typeface="+mn-lt"/>
              </a:rPr>
              <a:t>Expressjs.com. 2020. </a:t>
            </a:r>
            <a:r>
              <a:rPr lang="en-US" sz="1400" i="1">
                <a:ea typeface="+mn-lt"/>
                <a:cs typeface="+mn-lt"/>
              </a:rPr>
              <a:t>Express - </a:t>
            </a:r>
            <a:r>
              <a:rPr lang="en-US" sz="1400" i="1" err="1">
                <a:ea typeface="+mn-lt"/>
                <a:cs typeface="+mn-lt"/>
              </a:rPr>
              <a:t>Node.Js</a:t>
            </a:r>
            <a:r>
              <a:rPr lang="en-US" sz="1400" i="1">
                <a:ea typeface="+mn-lt"/>
                <a:cs typeface="+mn-lt"/>
              </a:rPr>
              <a:t> Web Application Framework</a:t>
            </a:r>
            <a:r>
              <a:rPr lang="en-US" sz="1400">
                <a:ea typeface="+mn-lt"/>
                <a:cs typeface="+mn-lt"/>
              </a:rPr>
              <a:t>. [online] Available at: </a:t>
            </a:r>
            <a:r>
              <a:rPr lang="en-US" sz="1400">
                <a:ea typeface="+mn-lt"/>
                <a:cs typeface="+mn-lt"/>
                <a:hlinkClick r:id="rId8"/>
              </a:rPr>
              <a:t>https://expressjs.com/</a:t>
            </a:r>
            <a:r>
              <a:rPr lang="en-US" sz="1400">
                <a:ea typeface="+mn-lt"/>
                <a:cs typeface="+mn-lt"/>
              </a:rPr>
              <a:t> </a:t>
            </a:r>
          </a:p>
          <a:p>
            <a:r>
              <a:rPr lang="en-US" sz="1400">
                <a:ea typeface="+mn-lt"/>
                <a:cs typeface="Arial"/>
              </a:rPr>
              <a:t>[</a:t>
            </a:r>
            <a:r>
              <a:rPr lang="en-US" sz="1400">
                <a:cs typeface="Arial"/>
              </a:rPr>
              <a:t>20] </a:t>
            </a:r>
            <a:r>
              <a:rPr lang="en-US" sz="1400">
                <a:ea typeface="+mn-lt"/>
                <a:cs typeface="+mn-lt"/>
              </a:rPr>
              <a:t>Reactjs.org. 2020. </a:t>
            </a:r>
            <a:r>
              <a:rPr lang="en-US" sz="1400" i="1">
                <a:ea typeface="+mn-lt"/>
                <a:cs typeface="+mn-lt"/>
              </a:rPr>
              <a:t>React – A </a:t>
            </a:r>
            <a:r>
              <a:rPr lang="en-US" sz="1400" i="1" err="1">
                <a:ea typeface="+mn-lt"/>
                <a:cs typeface="+mn-lt"/>
              </a:rPr>
              <a:t>Javascript</a:t>
            </a:r>
            <a:r>
              <a:rPr lang="en-US" sz="1400" i="1">
                <a:ea typeface="+mn-lt"/>
                <a:cs typeface="+mn-lt"/>
              </a:rPr>
              <a:t> Library For Building User Interfaces</a:t>
            </a:r>
            <a:r>
              <a:rPr lang="en-US" sz="1400">
                <a:ea typeface="+mn-lt"/>
                <a:cs typeface="+mn-lt"/>
              </a:rPr>
              <a:t>. [online] Available at: </a:t>
            </a:r>
            <a:r>
              <a:rPr lang="en-US" sz="1400">
                <a:ea typeface="+mn-lt"/>
                <a:cs typeface="+mn-lt"/>
                <a:hlinkClick r:id="rId9"/>
              </a:rPr>
              <a:t>https://reactjs.org/</a:t>
            </a:r>
            <a:r>
              <a:rPr lang="en-US" sz="1400">
                <a:ea typeface="+mn-lt"/>
                <a:cs typeface="+mn-lt"/>
              </a:rPr>
              <a:t> </a:t>
            </a:r>
            <a:endParaRPr lang="en-US"/>
          </a:p>
          <a:p>
            <a:r>
              <a:rPr lang="en-US" sz="1400">
                <a:cs typeface="Arial"/>
              </a:rPr>
              <a:t>[21] </a:t>
            </a:r>
            <a:r>
              <a:rPr lang="en-US" sz="1400">
                <a:ea typeface="+mn-lt"/>
                <a:cs typeface="+mn-lt"/>
              </a:rPr>
              <a:t>Angular.io. 2020. </a:t>
            </a:r>
            <a:r>
              <a:rPr lang="en-US" sz="1400" i="1">
                <a:ea typeface="+mn-lt"/>
                <a:cs typeface="+mn-lt"/>
              </a:rPr>
              <a:t>Angular</a:t>
            </a:r>
            <a:r>
              <a:rPr lang="en-US" sz="1400">
                <a:ea typeface="+mn-lt"/>
                <a:cs typeface="+mn-lt"/>
              </a:rPr>
              <a:t>. [online] Available at: </a:t>
            </a:r>
            <a:r>
              <a:rPr lang="en-US" sz="1400">
                <a:ea typeface="+mn-lt"/>
                <a:cs typeface="+mn-lt"/>
                <a:hlinkClick r:id="rId10"/>
              </a:rPr>
              <a:t>https://angular.io/</a:t>
            </a:r>
            <a:r>
              <a:rPr lang="en-US" sz="1400">
                <a:ea typeface="+mn-lt"/>
                <a:cs typeface="+mn-lt"/>
              </a:rPr>
              <a:t> </a:t>
            </a:r>
          </a:p>
          <a:p>
            <a:r>
              <a:rPr lang="en-US" sz="1400">
                <a:cs typeface="Arial"/>
              </a:rPr>
              <a:t>[22] </a:t>
            </a:r>
            <a:r>
              <a:rPr lang="en-US" sz="1400">
                <a:ea typeface="+mn-lt"/>
                <a:cs typeface="+mn-lt"/>
              </a:rPr>
              <a:t>Angularjs.org. 2020. </a:t>
            </a:r>
            <a:r>
              <a:rPr lang="en-US" sz="1400" i="1" err="1">
                <a:ea typeface="+mn-lt"/>
                <a:cs typeface="+mn-lt"/>
              </a:rPr>
              <a:t>Angularjs</a:t>
            </a:r>
            <a:r>
              <a:rPr lang="en-US" sz="1400" i="1">
                <a:ea typeface="+mn-lt"/>
                <a:cs typeface="+mn-lt"/>
              </a:rPr>
              <a:t> — </a:t>
            </a:r>
            <a:r>
              <a:rPr lang="en-US" sz="1400" i="1" err="1">
                <a:ea typeface="+mn-lt"/>
                <a:cs typeface="+mn-lt"/>
              </a:rPr>
              <a:t>Superheroic</a:t>
            </a:r>
            <a:r>
              <a:rPr lang="en-US" sz="1400" i="1">
                <a:ea typeface="+mn-lt"/>
                <a:cs typeface="+mn-lt"/>
              </a:rPr>
              <a:t> </a:t>
            </a:r>
            <a:r>
              <a:rPr lang="en-US" sz="1400" i="1" err="1">
                <a:ea typeface="+mn-lt"/>
                <a:cs typeface="+mn-lt"/>
              </a:rPr>
              <a:t>Javascript</a:t>
            </a:r>
            <a:r>
              <a:rPr lang="en-US" sz="1400" i="1">
                <a:ea typeface="+mn-lt"/>
                <a:cs typeface="+mn-lt"/>
              </a:rPr>
              <a:t> MVW Framework</a:t>
            </a:r>
            <a:r>
              <a:rPr lang="en-US" sz="1400">
                <a:ea typeface="+mn-lt"/>
                <a:cs typeface="+mn-lt"/>
              </a:rPr>
              <a:t>. [online] Available at: </a:t>
            </a:r>
            <a:r>
              <a:rPr lang="en-US" sz="1400">
                <a:ea typeface="+mn-lt"/>
                <a:cs typeface="+mn-lt"/>
                <a:hlinkClick r:id="rId11"/>
              </a:rPr>
              <a:t>https://angularjs.org/</a:t>
            </a:r>
            <a:r>
              <a:rPr lang="en-US" sz="1400">
                <a:ea typeface="+mn-lt"/>
                <a:cs typeface="+mn-lt"/>
              </a:rPr>
              <a:t> </a:t>
            </a:r>
          </a:p>
          <a:p>
            <a:r>
              <a:rPr lang="en-US" sz="1400">
                <a:ea typeface="+mn-lt"/>
                <a:cs typeface="Arial"/>
              </a:rPr>
              <a:t>[</a:t>
            </a:r>
            <a:r>
              <a:rPr lang="en-US" sz="1400">
                <a:cs typeface="Arial"/>
              </a:rPr>
              <a:t>23] </a:t>
            </a:r>
            <a:r>
              <a:rPr lang="en-US" sz="1400" err="1">
                <a:ea typeface="+mn-lt"/>
                <a:cs typeface="+mn-lt"/>
              </a:rPr>
              <a:t>js.foundation</a:t>
            </a:r>
            <a:r>
              <a:rPr lang="en-US" sz="1400">
                <a:ea typeface="+mn-lt"/>
                <a:cs typeface="+mn-lt"/>
              </a:rPr>
              <a:t>, J., 2020. </a:t>
            </a:r>
            <a:r>
              <a:rPr lang="en-US" sz="1400" i="1" err="1">
                <a:ea typeface="+mn-lt"/>
                <a:cs typeface="+mn-lt"/>
              </a:rPr>
              <a:t>Jquery</a:t>
            </a:r>
            <a:r>
              <a:rPr lang="en-US" sz="1400">
                <a:ea typeface="+mn-lt"/>
                <a:cs typeface="+mn-lt"/>
              </a:rPr>
              <a:t>. [online] Jquery.com. Available at: </a:t>
            </a:r>
            <a:r>
              <a:rPr lang="en-US" sz="1400">
                <a:ea typeface="+mn-lt"/>
                <a:cs typeface="+mn-lt"/>
                <a:hlinkClick r:id="rId12"/>
              </a:rPr>
              <a:t>https://jquery.com/</a:t>
            </a:r>
            <a:r>
              <a:rPr lang="en-US" sz="1400">
                <a:ea typeface="+mn-lt"/>
                <a:cs typeface="+mn-lt"/>
              </a:rPr>
              <a:t>  </a:t>
            </a:r>
            <a:endParaRPr lang="en-US" sz="1400">
              <a:cs typeface="Calibri"/>
            </a:endParaRPr>
          </a:p>
          <a:p>
            <a:pPr marL="285750" indent="-285750">
              <a:buFont typeface="Arial" panose="020B0604020202020204" pitchFamily="34" charset="0"/>
              <a:buChar char="•"/>
            </a:pPr>
            <a:endParaRPr lang="en-US" sz="1400">
              <a:cs typeface="Arial"/>
            </a:endParaRPr>
          </a:p>
          <a:p>
            <a:pPr marL="285750" indent="-285750">
              <a:buFont typeface="Arial" panose="020B0604020202020204" pitchFamily="34" charset="0"/>
              <a:buChar char="•"/>
            </a:pPr>
            <a:endParaRPr lang="en-US">
              <a:cs typeface="Calibri"/>
            </a:endParaRPr>
          </a:p>
        </p:txBody>
      </p:sp>
      <p:sp>
        <p:nvSpPr>
          <p:cNvPr id="2" name="Slide Number Placeholder 1">
            <a:extLst>
              <a:ext uri="{FF2B5EF4-FFF2-40B4-BE49-F238E27FC236}">
                <a16:creationId xmlns:a16="http://schemas.microsoft.com/office/drawing/2014/main" id="{C23826EE-B50C-4A2C-A1EF-4923CF32D7CD}"/>
              </a:ext>
            </a:extLst>
          </p:cNvPr>
          <p:cNvSpPr>
            <a:spLocks noGrp="1"/>
          </p:cNvSpPr>
          <p:nvPr>
            <p:ph type="sldNum" sz="quarter" idx="13"/>
          </p:nvPr>
        </p:nvSpPr>
        <p:spPr/>
        <p:txBody>
          <a:bodyPr/>
          <a:lstStyle/>
          <a:p>
            <a:fld id="{47B18E72-FEC3-4883-A827-22C56F3B664F}" type="slidenum">
              <a:rPr lang="id-ID" smtClean="0"/>
              <a:t>37</a:t>
            </a:fld>
            <a:endParaRPr lang="id-ID"/>
          </a:p>
        </p:txBody>
      </p:sp>
    </p:spTree>
    <p:extLst>
      <p:ext uri="{BB962C8B-B14F-4D97-AF65-F5344CB8AC3E}">
        <p14:creationId xmlns:p14="http://schemas.microsoft.com/office/powerpoint/2010/main" val="377735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8" descr="A small boat in a body of water&#10;&#10;Description automatically generated">
            <a:extLst>
              <a:ext uri="{FF2B5EF4-FFF2-40B4-BE49-F238E27FC236}">
                <a16:creationId xmlns:a16="http://schemas.microsoft.com/office/drawing/2014/main" id="{1F7E73B1-BBCD-4F3A-AC07-D590921C5F36}"/>
              </a:ext>
            </a:extLst>
          </p:cNvPr>
          <p:cNvPicPr>
            <a:picLocks noChangeAspect="1"/>
          </p:cNvPicPr>
          <p:nvPr/>
        </p:nvPicPr>
        <p:blipFill>
          <a:blip r:embed="rId3">
            <a:extLst>
              <a:ext uri="{28A0092B-C50C-407E-A947-70E740481C1C}">
                <a14:useLocalDpi xmlns:a14="http://schemas.microsoft.com/office/drawing/2010/main" val="0"/>
              </a:ext>
            </a:extLst>
          </a:blip>
          <a:srcRect l="17843" r="17843"/>
          <a:stretch>
            <a:fillRect/>
          </a:stretch>
        </p:blipFill>
        <p:spPr>
          <a:xfrm>
            <a:off x="391457" y="706436"/>
            <a:ext cx="5253039" cy="5445125"/>
          </a:xfrm>
          <a:custGeom>
            <a:avLst/>
            <a:gdLst>
              <a:gd name="connsiteX0" fmla="*/ 3971018 w 5253039"/>
              <a:gd name="connsiteY0" fmla="*/ 4163105 h 5445125"/>
              <a:gd name="connsiteX1" fmla="*/ 5253038 w 5253039"/>
              <a:gd name="connsiteY1" fmla="*/ 4163105 h 5445125"/>
              <a:gd name="connsiteX2" fmla="*/ 5253038 w 5253039"/>
              <a:gd name="connsiteY2" fmla="*/ 5445125 h 5445125"/>
              <a:gd name="connsiteX3" fmla="*/ 3971018 w 5253039"/>
              <a:gd name="connsiteY3" fmla="*/ 5445125 h 5445125"/>
              <a:gd name="connsiteX4" fmla="*/ 2676172 w 5253039"/>
              <a:gd name="connsiteY4" fmla="*/ 4163105 h 5445125"/>
              <a:gd name="connsiteX5" fmla="*/ 3881437 w 5253039"/>
              <a:gd name="connsiteY5" fmla="*/ 4163105 h 5445125"/>
              <a:gd name="connsiteX6" fmla="*/ 3881437 w 5253039"/>
              <a:gd name="connsiteY6" fmla="*/ 5445125 h 5445125"/>
              <a:gd name="connsiteX7" fmla="*/ 2676172 w 5253039"/>
              <a:gd name="connsiteY7" fmla="*/ 5445125 h 5445125"/>
              <a:gd name="connsiteX8" fmla="*/ 1379537 w 5253039"/>
              <a:gd name="connsiteY8" fmla="*/ 4163105 h 5445125"/>
              <a:gd name="connsiteX9" fmla="*/ 2579687 w 5253039"/>
              <a:gd name="connsiteY9" fmla="*/ 4163105 h 5445125"/>
              <a:gd name="connsiteX10" fmla="*/ 2579687 w 5253039"/>
              <a:gd name="connsiteY10" fmla="*/ 5445125 h 5445125"/>
              <a:gd name="connsiteX11" fmla="*/ 1379537 w 5253039"/>
              <a:gd name="connsiteY11" fmla="*/ 5445125 h 5445125"/>
              <a:gd name="connsiteX12" fmla="*/ 0 w 5253039"/>
              <a:gd name="connsiteY12" fmla="*/ 4163105 h 5445125"/>
              <a:gd name="connsiteX13" fmla="*/ 1282020 w 5253039"/>
              <a:gd name="connsiteY13" fmla="*/ 4163105 h 5445125"/>
              <a:gd name="connsiteX14" fmla="*/ 1282020 w 5253039"/>
              <a:gd name="connsiteY14" fmla="*/ 5445125 h 5445125"/>
              <a:gd name="connsiteX15" fmla="*/ 0 w 5253039"/>
              <a:gd name="connsiteY15" fmla="*/ 5445125 h 5445125"/>
              <a:gd name="connsiteX16" fmla="*/ 3971018 w 5253039"/>
              <a:gd name="connsiteY16" fmla="*/ 2775631 h 5445125"/>
              <a:gd name="connsiteX17" fmla="*/ 5253038 w 5253039"/>
              <a:gd name="connsiteY17" fmla="*/ 2775631 h 5445125"/>
              <a:gd name="connsiteX18" fmla="*/ 5253038 w 5253039"/>
              <a:gd name="connsiteY18" fmla="*/ 4057651 h 5445125"/>
              <a:gd name="connsiteX19" fmla="*/ 3971018 w 5253039"/>
              <a:gd name="connsiteY19" fmla="*/ 4057651 h 5445125"/>
              <a:gd name="connsiteX20" fmla="*/ 0 w 5253039"/>
              <a:gd name="connsiteY20" fmla="*/ 2775631 h 5445125"/>
              <a:gd name="connsiteX21" fmla="*/ 1282021 w 5253039"/>
              <a:gd name="connsiteY21" fmla="*/ 2775631 h 5445125"/>
              <a:gd name="connsiteX22" fmla="*/ 1282021 w 5253039"/>
              <a:gd name="connsiteY22" fmla="*/ 4057651 h 5445125"/>
              <a:gd name="connsiteX23" fmla="*/ 0 w 5253039"/>
              <a:gd name="connsiteY23" fmla="*/ 4057651 h 5445125"/>
              <a:gd name="connsiteX24" fmla="*/ 1 w 5253039"/>
              <a:gd name="connsiteY24" fmla="*/ 1388157 h 5445125"/>
              <a:gd name="connsiteX25" fmla="*/ 1282022 w 5253039"/>
              <a:gd name="connsiteY25" fmla="*/ 1388157 h 5445125"/>
              <a:gd name="connsiteX26" fmla="*/ 1282022 w 5253039"/>
              <a:gd name="connsiteY26" fmla="*/ 2670176 h 5445125"/>
              <a:gd name="connsiteX27" fmla="*/ 1 w 5253039"/>
              <a:gd name="connsiteY27" fmla="*/ 2670176 h 5445125"/>
              <a:gd name="connsiteX28" fmla="*/ 3971019 w 5253039"/>
              <a:gd name="connsiteY28" fmla="*/ 1388156 h 5445125"/>
              <a:gd name="connsiteX29" fmla="*/ 5253039 w 5253039"/>
              <a:gd name="connsiteY29" fmla="*/ 1388156 h 5445125"/>
              <a:gd name="connsiteX30" fmla="*/ 5253039 w 5253039"/>
              <a:gd name="connsiteY30" fmla="*/ 2670176 h 5445125"/>
              <a:gd name="connsiteX31" fmla="*/ 3971019 w 5253039"/>
              <a:gd name="connsiteY31" fmla="*/ 2670176 h 5445125"/>
              <a:gd name="connsiteX32" fmla="*/ 1 w 5253039"/>
              <a:gd name="connsiteY32" fmla="*/ 682 h 5445125"/>
              <a:gd name="connsiteX33" fmla="*/ 1282021 w 5253039"/>
              <a:gd name="connsiteY33" fmla="*/ 682 h 5445125"/>
              <a:gd name="connsiteX34" fmla="*/ 1282021 w 5253039"/>
              <a:gd name="connsiteY34" fmla="*/ 1282702 h 5445125"/>
              <a:gd name="connsiteX35" fmla="*/ 1 w 5253039"/>
              <a:gd name="connsiteY35" fmla="*/ 1282702 h 5445125"/>
              <a:gd name="connsiteX36" fmla="*/ 3971018 w 5253039"/>
              <a:gd name="connsiteY36" fmla="*/ 681 h 5445125"/>
              <a:gd name="connsiteX37" fmla="*/ 5253038 w 5253039"/>
              <a:gd name="connsiteY37" fmla="*/ 681 h 5445125"/>
              <a:gd name="connsiteX38" fmla="*/ 5253038 w 5253039"/>
              <a:gd name="connsiteY38" fmla="*/ 1282702 h 5445125"/>
              <a:gd name="connsiteX39" fmla="*/ 3971018 w 5253039"/>
              <a:gd name="connsiteY39" fmla="*/ 1282702 h 5445125"/>
              <a:gd name="connsiteX40" fmla="*/ 1379537 w 5253039"/>
              <a:gd name="connsiteY40" fmla="*/ 0 h 5445125"/>
              <a:gd name="connsiteX41" fmla="*/ 3881437 w 5253039"/>
              <a:gd name="connsiteY41" fmla="*/ 0 h 5445125"/>
              <a:gd name="connsiteX42" fmla="*/ 3881437 w 5253039"/>
              <a:gd name="connsiteY42" fmla="*/ 4057650 h 5445125"/>
              <a:gd name="connsiteX43" fmla="*/ 1379537 w 5253039"/>
              <a:gd name="connsiteY43" fmla="*/ 4057650 h 5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039" h="5445125">
                <a:moveTo>
                  <a:pt x="3971018" y="4163105"/>
                </a:moveTo>
                <a:lnTo>
                  <a:pt x="5253038" y="4163105"/>
                </a:lnTo>
                <a:lnTo>
                  <a:pt x="5253038" y="5445125"/>
                </a:lnTo>
                <a:lnTo>
                  <a:pt x="3971018" y="5445125"/>
                </a:lnTo>
                <a:close/>
                <a:moveTo>
                  <a:pt x="2676172" y="4163105"/>
                </a:moveTo>
                <a:lnTo>
                  <a:pt x="3881437" y="4163105"/>
                </a:lnTo>
                <a:lnTo>
                  <a:pt x="3881437" y="5445125"/>
                </a:lnTo>
                <a:lnTo>
                  <a:pt x="2676172" y="5445125"/>
                </a:lnTo>
                <a:close/>
                <a:moveTo>
                  <a:pt x="1379537" y="4163105"/>
                </a:moveTo>
                <a:lnTo>
                  <a:pt x="2579687" y="4163105"/>
                </a:lnTo>
                <a:lnTo>
                  <a:pt x="2579687" y="5445125"/>
                </a:lnTo>
                <a:lnTo>
                  <a:pt x="1379537" y="5445125"/>
                </a:lnTo>
                <a:close/>
                <a:moveTo>
                  <a:pt x="0" y="4163105"/>
                </a:moveTo>
                <a:lnTo>
                  <a:pt x="1282020" y="4163105"/>
                </a:lnTo>
                <a:lnTo>
                  <a:pt x="1282020" y="5445125"/>
                </a:lnTo>
                <a:lnTo>
                  <a:pt x="0" y="5445125"/>
                </a:lnTo>
                <a:close/>
                <a:moveTo>
                  <a:pt x="3971018" y="2775631"/>
                </a:moveTo>
                <a:lnTo>
                  <a:pt x="5253038" y="2775631"/>
                </a:lnTo>
                <a:lnTo>
                  <a:pt x="5253038" y="4057651"/>
                </a:lnTo>
                <a:lnTo>
                  <a:pt x="3971018" y="4057651"/>
                </a:lnTo>
                <a:close/>
                <a:moveTo>
                  <a:pt x="0" y="2775631"/>
                </a:moveTo>
                <a:lnTo>
                  <a:pt x="1282021" y="2775631"/>
                </a:lnTo>
                <a:lnTo>
                  <a:pt x="1282021" y="4057651"/>
                </a:lnTo>
                <a:lnTo>
                  <a:pt x="0" y="4057651"/>
                </a:lnTo>
                <a:close/>
                <a:moveTo>
                  <a:pt x="1" y="1388157"/>
                </a:moveTo>
                <a:lnTo>
                  <a:pt x="1282022" y="1388157"/>
                </a:lnTo>
                <a:lnTo>
                  <a:pt x="1282022" y="2670176"/>
                </a:lnTo>
                <a:lnTo>
                  <a:pt x="1" y="2670176"/>
                </a:lnTo>
                <a:close/>
                <a:moveTo>
                  <a:pt x="3971019" y="1388156"/>
                </a:moveTo>
                <a:lnTo>
                  <a:pt x="5253039" y="1388156"/>
                </a:lnTo>
                <a:lnTo>
                  <a:pt x="5253039" y="2670176"/>
                </a:lnTo>
                <a:lnTo>
                  <a:pt x="3971019" y="2670176"/>
                </a:lnTo>
                <a:close/>
                <a:moveTo>
                  <a:pt x="1" y="682"/>
                </a:moveTo>
                <a:lnTo>
                  <a:pt x="1282021" y="682"/>
                </a:lnTo>
                <a:lnTo>
                  <a:pt x="1282021" y="1282702"/>
                </a:lnTo>
                <a:lnTo>
                  <a:pt x="1" y="1282702"/>
                </a:lnTo>
                <a:close/>
                <a:moveTo>
                  <a:pt x="3971018" y="681"/>
                </a:moveTo>
                <a:lnTo>
                  <a:pt x="5253038" y="681"/>
                </a:lnTo>
                <a:lnTo>
                  <a:pt x="5253038" y="1282702"/>
                </a:lnTo>
                <a:lnTo>
                  <a:pt x="3971018" y="1282702"/>
                </a:lnTo>
                <a:close/>
                <a:moveTo>
                  <a:pt x="1379537" y="0"/>
                </a:moveTo>
                <a:lnTo>
                  <a:pt x="3881437" y="0"/>
                </a:lnTo>
                <a:lnTo>
                  <a:pt x="3881437" y="4057650"/>
                </a:lnTo>
                <a:lnTo>
                  <a:pt x="1379537" y="4057650"/>
                </a:lnTo>
                <a:close/>
              </a:path>
            </a:pathLst>
          </a:custGeom>
        </p:spPr>
      </p:pic>
      <p:sp>
        <p:nvSpPr>
          <p:cNvPr id="30" name="Rectangle 29"/>
          <p:cNvSpPr/>
          <p:nvPr/>
        </p:nvSpPr>
        <p:spPr>
          <a:xfrm>
            <a:off x="-8558" y="0"/>
            <a:ext cx="6053070" cy="6858000"/>
          </a:xfrm>
          <a:prstGeom prst="rect">
            <a:avLst/>
          </a:prstGeom>
          <a:solidFill>
            <a:srgbClr val="181717">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753670" y="3155651"/>
            <a:ext cx="4464373"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1">
                    <a:lumMod val="95000"/>
                  </a:schemeClr>
                </a:solidFill>
                <a:ea typeface="Lato" panose="020F0502020204030203" pitchFamily="34" charset="0"/>
                <a:cs typeface="Lato" panose="020F0502020204030203" pitchFamily="34" charset="0"/>
              </a:rPr>
              <a:t>Problem Statement</a:t>
            </a:r>
            <a:endParaRPr lang="id-ID" sz="3600" b="1">
              <a:solidFill>
                <a:schemeClr val="bg1">
                  <a:lumMod val="95000"/>
                </a:schemeClr>
              </a:solidFill>
              <a:ea typeface="Lato" panose="020F0502020204030203" pitchFamily="34" charset="0"/>
              <a:cs typeface="Lato" panose="020F0502020204030203" pitchFamily="34" charset="0"/>
            </a:endParaRPr>
          </a:p>
        </p:txBody>
      </p:sp>
      <p:cxnSp>
        <p:nvCxnSpPr>
          <p:cNvPr id="7" name="Straight Connector 6"/>
          <p:cNvCxnSpPr/>
          <p:nvPr/>
        </p:nvCxnSpPr>
        <p:spPr>
          <a:xfrm>
            <a:off x="888539" y="3740603"/>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042E35-3F30-4868-BC3D-06DFD61E06AF}"/>
              </a:ext>
            </a:extLst>
          </p:cNvPr>
          <p:cNvSpPr/>
          <p:nvPr/>
        </p:nvSpPr>
        <p:spPr>
          <a:xfrm>
            <a:off x="6548370" y="751344"/>
            <a:ext cx="5148330" cy="5355312"/>
          </a:xfrm>
          <a:prstGeom prst="rect">
            <a:avLst/>
          </a:prstGeom>
        </p:spPr>
        <p:txBody>
          <a:bodyPr wrap="square">
            <a:spAutoFit/>
          </a:bodyPr>
          <a:lstStyle/>
          <a:p>
            <a:pPr marL="285750" indent="-285750">
              <a:buFont typeface="Arial" panose="020B0604020202020204" pitchFamily="34" charset="0"/>
              <a:buChar char="•"/>
            </a:pPr>
            <a:r>
              <a:rPr lang="en-US"/>
              <a:t>Constant surveillance is essential in border protection and eradicating illegal maritime activities. </a:t>
            </a:r>
          </a:p>
          <a:p>
            <a:endParaRPr lang="en-US"/>
          </a:p>
          <a:p>
            <a:pPr marL="285750" indent="-285750">
              <a:buFont typeface="Arial" panose="020B0604020202020204" pitchFamily="34" charset="0"/>
              <a:buChar char="•"/>
            </a:pPr>
            <a:r>
              <a:rPr lang="en-US"/>
              <a:t>In the recent past, Sri Lankan seas have recorded major narcotic busts within a short period of time. Also, Indian fishermen crossing the border to Sri Lankan waters is a common news headline today.</a:t>
            </a:r>
          </a:p>
          <a:p>
            <a:endParaRPr lang="en-US"/>
          </a:p>
          <a:p>
            <a:pPr marL="285750" indent="-285750">
              <a:buFont typeface="Arial" panose="020B0604020202020204" pitchFamily="34" charset="0"/>
              <a:buChar char="•"/>
            </a:pPr>
            <a:r>
              <a:rPr lang="en-US"/>
              <a:t>Are these activities always traceable and identifiable?  Vessel crew can make errors due to the fatigue induced by the monotony of tasks involved in surveillance in maritime environments.</a:t>
            </a:r>
          </a:p>
          <a:p>
            <a:endParaRPr lang="en-US"/>
          </a:p>
          <a:p>
            <a:pPr marL="285750" indent="-285750">
              <a:buFont typeface="Arial" panose="020B0604020202020204" pitchFamily="34" charset="0"/>
              <a:buChar char="•"/>
            </a:pPr>
            <a:r>
              <a:rPr lang="en-US"/>
              <a:t>The conventional surveillance methods are ineffective, labor intensive, and expensive due to the repetitive work involved in maritime surveillance.</a:t>
            </a:r>
          </a:p>
        </p:txBody>
      </p:sp>
      <p:sp>
        <p:nvSpPr>
          <p:cNvPr id="2" name="Slide Number Placeholder 1">
            <a:extLst>
              <a:ext uri="{FF2B5EF4-FFF2-40B4-BE49-F238E27FC236}">
                <a16:creationId xmlns:a16="http://schemas.microsoft.com/office/drawing/2014/main" id="{B02E57B8-8568-4486-830D-0238C6F4AC4B}"/>
              </a:ext>
            </a:extLst>
          </p:cNvPr>
          <p:cNvSpPr>
            <a:spLocks noGrp="1"/>
          </p:cNvSpPr>
          <p:nvPr>
            <p:ph type="sldNum" sz="quarter" idx="13"/>
          </p:nvPr>
        </p:nvSpPr>
        <p:spPr/>
        <p:txBody>
          <a:bodyPr/>
          <a:lstStyle/>
          <a:p>
            <a:fld id="{47B18E72-FEC3-4883-A827-22C56F3B664F}" type="slidenum">
              <a:rPr lang="id-ID" smtClean="0"/>
              <a:t>4</a:t>
            </a:fld>
            <a:endParaRPr lang="id-ID"/>
          </a:p>
        </p:txBody>
      </p:sp>
    </p:spTree>
    <p:extLst>
      <p:ext uri="{BB962C8B-B14F-4D97-AF65-F5344CB8AC3E}">
        <p14:creationId xmlns:p14="http://schemas.microsoft.com/office/powerpoint/2010/main" val="310890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8" descr="A body of water&#10;&#10;Description automatically generated">
            <a:extLst>
              <a:ext uri="{FF2B5EF4-FFF2-40B4-BE49-F238E27FC236}">
                <a16:creationId xmlns:a16="http://schemas.microsoft.com/office/drawing/2014/main" id="{9E4E596B-0838-4C72-8EE5-4A07E5AE9953}"/>
              </a:ext>
            </a:extLst>
          </p:cNvPr>
          <p:cNvPicPr>
            <a:picLocks noChangeAspect="1"/>
          </p:cNvPicPr>
          <p:nvPr/>
        </p:nvPicPr>
        <p:blipFill>
          <a:blip r:embed="rId3">
            <a:extLst>
              <a:ext uri="{28A0092B-C50C-407E-A947-70E740481C1C}">
                <a14:useLocalDpi xmlns:a14="http://schemas.microsoft.com/office/drawing/2010/main" val="0"/>
              </a:ext>
            </a:extLst>
          </a:blip>
          <a:srcRect l="24555" r="24555"/>
          <a:stretch>
            <a:fillRect/>
          </a:stretch>
        </p:blipFill>
        <p:spPr>
          <a:xfrm>
            <a:off x="391457" y="706435"/>
            <a:ext cx="5253039" cy="5445125"/>
          </a:xfrm>
          <a:custGeom>
            <a:avLst/>
            <a:gdLst>
              <a:gd name="connsiteX0" fmla="*/ 3971018 w 5253039"/>
              <a:gd name="connsiteY0" fmla="*/ 4163105 h 5445125"/>
              <a:gd name="connsiteX1" fmla="*/ 5253038 w 5253039"/>
              <a:gd name="connsiteY1" fmla="*/ 4163105 h 5445125"/>
              <a:gd name="connsiteX2" fmla="*/ 5253038 w 5253039"/>
              <a:gd name="connsiteY2" fmla="*/ 5445125 h 5445125"/>
              <a:gd name="connsiteX3" fmla="*/ 3971018 w 5253039"/>
              <a:gd name="connsiteY3" fmla="*/ 5445125 h 5445125"/>
              <a:gd name="connsiteX4" fmla="*/ 2676172 w 5253039"/>
              <a:gd name="connsiteY4" fmla="*/ 4163105 h 5445125"/>
              <a:gd name="connsiteX5" fmla="*/ 3881437 w 5253039"/>
              <a:gd name="connsiteY5" fmla="*/ 4163105 h 5445125"/>
              <a:gd name="connsiteX6" fmla="*/ 3881437 w 5253039"/>
              <a:gd name="connsiteY6" fmla="*/ 5445125 h 5445125"/>
              <a:gd name="connsiteX7" fmla="*/ 2676172 w 5253039"/>
              <a:gd name="connsiteY7" fmla="*/ 5445125 h 5445125"/>
              <a:gd name="connsiteX8" fmla="*/ 1379537 w 5253039"/>
              <a:gd name="connsiteY8" fmla="*/ 4163105 h 5445125"/>
              <a:gd name="connsiteX9" fmla="*/ 2579687 w 5253039"/>
              <a:gd name="connsiteY9" fmla="*/ 4163105 h 5445125"/>
              <a:gd name="connsiteX10" fmla="*/ 2579687 w 5253039"/>
              <a:gd name="connsiteY10" fmla="*/ 5445125 h 5445125"/>
              <a:gd name="connsiteX11" fmla="*/ 1379537 w 5253039"/>
              <a:gd name="connsiteY11" fmla="*/ 5445125 h 5445125"/>
              <a:gd name="connsiteX12" fmla="*/ 0 w 5253039"/>
              <a:gd name="connsiteY12" fmla="*/ 4163105 h 5445125"/>
              <a:gd name="connsiteX13" fmla="*/ 1282020 w 5253039"/>
              <a:gd name="connsiteY13" fmla="*/ 4163105 h 5445125"/>
              <a:gd name="connsiteX14" fmla="*/ 1282020 w 5253039"/>
              <a:gd name="connsiteY14" fmla="*/ 5445125 h 5445125"/>
              <a:gd name="connsiteX15" fmla="*/ 0 w 5253039"/>
              <a:gd name="connsiteY15" fmla="*/ 5445125 h 5445125"/>
              <a:gd name="connsiteX16" fmla="*/ 3971018 w 5253039"/>
              <a:gd name="connsiteY16" fmla="*/ 2775631 h 5445125"/>
              <a:gd name="connsiteX17" fmla="*/ 5253038 w 5253039"/>
              <a:gd name="connsiteY17" fmla="*/ 2775631 h 5445125"/>
              <a:gd name="connsiteX18" fmla="*/ 5253038 w 5253039"/>
              <a:gd name="connsiteY18" fmla="*/ 4057651 h 5445125"/>
              <a:gd name="connsiteX19" fmla="*/ 3971018 w 5253039"/>
              <a:gd name="connsiteY19" fmla="*/ 4057651 h 5445125"/>
              <a:gd name="connsiteX20" fmla="*/ 0 w 5253039"/>
              <a:gd name="connsiteY20" fmla="*/ 2775631 h 5445125"/>
              <a:gd name="connsiteX21" fmla="*/ 1282021 w 5253039"/>
              <a:gd name="connsiteY21" fmla="*/ 2775631 h 5445125"/>
              <a:gd name="connsiteX22" fmla="*/ 1282021 w 5253039"/>
              <a:gd name="connsiteY22" fmla="*/ 4057651 h 5445125"/>
              <a:gd name="connsiteX23" fmla="*/ 0 w 5253039"/>
              <a:gd name="connsiteY23" fmla="*/ 4057651 h 5445125"/>
              <a:gd name="connsiteX24" fmla="*/ 1 w 5253039"/>
              <a:gd name="connsiteY24" fmla="*/ 1388157 h 5445125"/>
              <a:gd name="connsiteX25" fmla="*/ 1282022 w 5253039"/>
              <a:gd name="connsiteY25" fmla="*/ 1388157 h 5445125"/>
              <a:gd name="connsiteX26" fmla="*/ 1282022 w 5253039"/>
              <a:gd name="connsiteY26" fmla="*/ 2670176 h 5445125"/>
              <a:gd name="connsiteX27" fmla="*/ 1 w 5253039"/>
              <a:gd name="connsiteY27" fmla="*/ 2670176 h 5445125"/>
              <a:gd name="connsiteX28" fmla="*/ 3971019 w 5253039"/>
              <a:gd name="connsiteY28" fmla="*/ 1388156 h 5445125"/>
              <a:gd name="connsiteX29" fmla="*/ 5253039 w 5253039"/>
              <a:gd name="connsiteY29" fmla="*/ 1388156 h 5445125"/>
              <a:gd name="connsiteX30" fmla="*/ 5253039 w 5253039"/>
              <a:gd name="connsiteY30" fmla="*/ 2670176 h 5445125"/>
              <a:gd name="connsiteX31" fmla="*/ 3971019 w 5253039"/>
              <a:gd name="connsiteY31" fmla="*/ 2670176 h 5445125"/>
              <a:gd name="connsiteX32" fmla="*/ 1 w 5253039"/>
              <a:gd name="connsiteY32" fmla="*/ 682 h 5445125"/>
              <a:gd name="connsiteX33" fmla="*/ 1282021 w 5253039"/>
              <a:gd name="connsiteY33" fmla="*/ 682 h 5445125"/>
              <a:gd name="connsiteX34" fmla="*/ 1282021 w 5253039"/>
              <a:gd name="connsiteY34" fmla="*/ 1282702 h 5445125"/>
              <a:gd name="connsiteX35" fmla="*/ 1 w 5253039"/>
              <a:gd name="connsiteY35" fmla="*/ 1282702 h 5445125"/>
              <a:gd name="connsiteX36" fmla="*/ 3971018 w 5253039"/>
              <a:gd name="connsiteY36" fmla="*/ 681 h 5445125"/>
              <a:gd name="connsiteX37" fmla="*/ 5253038 w 5253039"/>
              <a:gd name="connsiteY37" fmla="*/ 681 h 5445125"/>
              <a:gd name="connsiteX38" fmla="*/ 5253038 w 5253039"/>
              <a:gd name="connsiteY38" fmla="*/ 1282702 h 5445125"/>
              <a:gd name="connsiteX39" fmla="*/ 3971018 w 5253039"/>
              <a:gd name="connsiteY39" fmla="*/ 1282702 h 5445125"/>
              <a:gd name="connsiteX40" fmla="*/ 1379537 w 5253039"/>
              <a:gd name="connsiteY40" fmla="*/ 0 h 5445125"/>
              <a:gd name="connsiteX41" fmla="*/ 3881437 w 5253039"/>
              <a:gd name="connsiteY41" fmla="*/ 0 h 5445125"/>
              <a:gd name="connsiteX42" fmla="*/ 3881437 w 5253039"/>
              <a:gd name="connsiteY42" fmla="*/ 4057650 h 5445125"/>
              <a:gd name="connsiteX43" fmla="*/ 1379537 w 5253039"/>
              <a:gd name="connsiteY43" fmla="*/ 4057650 h 5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039" h="5445125">
                <a:moveTo>
                  <a:pt x="3971018" y="4163105"/>
                </a:moveTo>
                <a:lnTo>
                  <a:pt x="5253038" y="4163105"/>
                </a:lnTo>
                <a:lnTo>
                  <a:pt x="5253038" y="5445125"/>
                </a:lnTo>
                <a:lnTo>
                  <a:pt x="3971018" y="5445125"/>
                </a:lnTo>
                <a:close/>
                <a:moveTo>
                  <a:pt x="2676172" y="4163105"/>
                </a:moveTo>
                <a:lnTo>
                  <a:pt x="3881437" y="4163105"/>
                </a:lnTo>
                <a:lnTo>
                  <a:pt x="3881437" y="5445125"/>
                </a:lnTo>
                <a:lnTo>
                  <a:pt x="2676172" y="5445125"/>
                </a:lnTo>
                <a:close/>
                <a:moveTo>
                  <a:pt x="1379537" y="4163105"/>
                </a:moveTo>
                <a:lnTo>
                  <a:pt x="2579687" y="4163105"/>
                </a:lnTo>
                <a:lnTo>
                  <a:pt x="2579687" y="5445125"/>
                </a:lnTo>
                <a:lnTo>
                  <a:pt x="1379537" y="5445125"/>
                </a:lnTo>
                <a:close/>
                <a:moveTo>
                  <a:pt x="0" y="4163105"/>
                </a:moveTo>
                <a:lnTo>
                  <a:pt x="1282020" y="4163105"/>
                </a:lnTo>
                <a:lnTo>
                  <a:pt x="1282020" y="5445125"/>
                </a:lnTo>
                <a:lnTo>
                  <a:pt x="0" y="5445125"/>
                </a:lnTo>
                <a:close/>
                <a:moveTo>
                  <a:pt x="3971018" y="2775631"/>
                </a:moveTo>
                <a:lnTo>
                  <a:pt x="5253038" y="2775631"/>
                </a:lnTo>
                <a:lnTo>
                  <a:pt x="5253038" y="4057651"/>
                </a:lnTo>
                <a:lnTo>
                  <a:pt x="3971018" y="4057651"/>
                </a:lnTo>
                <a:close/>
                <a:moveTo>
                  <a:pt x="0" y="2775631"/>
                </a:moveTo>
                <a:lnTo>
                  <a:pt x="1282021" y="2775631"/>
                </a:lnTo>
                <a:lnTo>
                  <a:pt x="1282021" y="4057651"/>
                </a:lnTo>
                <a:lnTo>
                  <a:pt x="0" y="4057651"/>
                </a:lnTo>
                <a:close/>
                <a:moveTo>
                  <a:pt x="1" y="1388157"/>
                </a:moveTo>
                <a:lnTo>
                  <a:pt x="1282022" y="1388157"/>
                </a:lnTo>
                <a:lnTo>
                  <a:pt x="1282022" y="2670176"/>
                </a:lnTo>
                <a:lnTo>
                  <a:pt x="1" y="2670176"/>
                </a:lnTo>
                <a:close/>
                <a:moveTo>
                  <a:pt x="3971019" y="1388156"/>
                </a:moveTo>
                <a:lnTo>
                  <a:pt x="5253039" y="1388156"/>
                </a:lnTo>
                <a:lnTo>
                  <a:pt x="5253039" y="2670176"/>
                </a:lnTo>
                <a:lnTo>
                  <a:pt x="3971019" y="2670176"/>
                </a:lnTo>
                <a:close/>
                <a:moveTo>
                  <a:pt x="1" y="682"/>
                </a:moveTo>
                <a:lnTo>
                  <a:pt x="1282021" y="682"/>
                </a:lnTo>
                <a:lnTo>
                  <a:pt x="1282021" y="1282702"/>
                </a:lnTo>
                <a:lnTo>
                  <a:pt x="1" y="1282702"/>
                </a:lnTo>
                <a:close/>
                <a:moveTo>
                  <a:pt x="3971018" y="681"/>
                </a:moveTo>
                <a:lnTo>
                  <a:pt x="5253038" y="681"/>
                </a:lnTo>
                <a:lnTo>
                  <a:pt x="5253038" y="1282702"/>
                </a:lnTo>
                <a:lnTo>
                  <a:pt x="3971018" y="1282702"/>
                </a:lnTo>
                <a:close/>
                <a:moveTo>
                  <a:pt x="1379537" y="0"/>
                </a:moveTo>
                <a:lnTo>
                  <a:pt x="3881437" y="0"/>
                </a:lnTo>
                <a:lnTo>
                  <a:pt x="3881437" y="4057650"/>
                </a:lnTo>
                <a:lnTo>
                  <a:pt x="1379537" y="4057650"/>
                </a:lnTo>
                <a:close/>
              </a:path>
            </a:pathLst>
          </a:custGeom>
        </p:spPr>
      </p:pic>
      <p:sp>
        <p:nvSpPr>
          <p:cNvPr id="30" name="Rectangle 29"/>
          <p:cNvSpPr/>
          <p:nvPr/>
        </p:nvSpPr>
        <p:spPr>
          <a:xfrm>
            <a:off x="-8558" y="0"/>
            <a:ext cx="6053070" cy="6858000"/>
          </a:xfrm>
          <a:prstGeom prst="rect">
            <a:avLst/>
          </a:prstGeom>
          <a:solidFill>
            <a:srgbClr val="181717">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753670" y="3155651"/>
            <a:ext cx="4464373"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1">
                    <a:lumMod val="95000"/>
                  </a:schemeClr>
                </a:solidFill>
                <a:ea typeface="Lato" panose="020F0502020204030203" pitchFamily="34" charset="0"/>
                <a:cs typeface="Lato" panose="020F0502020204030203" pitchFamily="34" charset="0"/>
              </a:rPr>
              <a:t>Primary Objectives</a:t>
            </a:r>
            <a:endParaRPr lang="id-ID" sz="3600" b="1">
              <a:solidFill>
                <a:schemeClr val="bg1">
                  <a:lumMod val="95000"/>
                </a:schemeClr>
              </a:solidFill>
              <a:ea typeface="Lato" panose="020F0502020204030203" pitchFamily="34" charset="0"/>
              <a:cs typeface="Lato" panose="020F0502020204030203" pitchFamily="34" charset="0"/>
            </a:endParaRPr>
          </a:p>
        </p:txBody>
      </p:sp>
      <p:cxnSp>
        <p:nvCxnSpPr>
          <p:cNvPr id="7" name="Straight Connector 6"/>
          <p:cNvCxnSpPr/>
          <p:nvPr/>
        </p:nvCxnSpPr>
        <p:spPr>
          <a:xfrm>
            <a:off x="888539" y="3740603"/>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042E35-3F30-4868-BC3D-06DFD61E06AF}"/>
              </a:ext>
            </a:extLst>
          </p:cNvPr>
          <p:cNvSpPr/>
          <p:nvPr/>
        </p:nvSpPr>
        <p:spPr>
          <a:xfrm>
            <a:off x="6541594" y="1997836"/>
            <a:ext cx="5148330" cy="3416320"/>
          </a:xfrm>
          <a:prstGeom prst="rect">
            <a:avLst/>
          </a:prstGeom>
        </p:spPr>
        <p:txBody>
          <a:bodyPr wrap="square">
            <a:spAutoFit/>
          </a:bodyPr>
          <a:lstStyle/>
          <a:p>
            <a:pPr marL="285750" indent="-285750">
              <a:buFont typeface="Arial" panose="020B0604020202020204" pitchFamily="34" charset="0"/>
              <a:buChar char="•"/>
            </a:pPr>
            <a:r>
              <a:rPr lang="en-US"/>
              <a:t>Detect pre-defined objects using a thermal camera in seawaters.</a:t>
            </a:r>
          </a:p>
          <a:p>
            <a:endParaRPr lang="en-US"/>
          </a:p>
          <a:p>
            <a:pPr marL="285750" indent="-285750">
              <a:buFont typeface="Arial" panose="020B0604020202020204" pitchFamily="34" charset="0"/>
              <a:buChar char="•"/>
            </a:pPr>
            <a:r>
              <a:rPr lang="en-US"/>
              <a:t>Detect suspicious activities occurring in any given area in the sea.</a:t>
            </a:r>
          </a:p>
          <a:p>
            <a:endParaRPr lang="en-US"/>
          </a:p>
          <a:p>
            <a:pPr marL="285750" indent="-285750">
              <a:buFont typeface="Arial" panose="020B0604020202020204" pitchFamily="34" charset="0"/>
              <a:buChar char="•"/>
            </a:pPr>
            <a:r>
              <a:rPr lang="en-US"/>
              <a:t>Track and record the suspicious actor and alert the authorities.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Create an annotated maritime thermal dataset for object detection and activity detection.</a:t>
            </a:r>
          </a:p>
          <a:p>
            <a:pPr marL="285750" indent="-285750">
              <a:buFont typeface="Arial" panose="020B0604020202020204" pitchFamily="34" charset="0"/>
              <a:buChar char="•"/>
            </a:pPr>
            <a:endParaRPr lang="en-US"/>
          </a:p>
        </p:txBody>
      </p:sp>
      <p:sp>
        <p:nvSpPr>
          <p:cNvPr id="2" name="Slide Number Placeholder 1">
            <a:extLst>
              <a:ext uri="{FF2B5EF4-FFF2-40B4-BE49-F238E27FC236}">
                <a16:creationId xmlns:a16="http://schemas.microsoft.com/office/drawing/2014/main" id="{CC47F2D1-903C-4546-9C35-2C57DC8708F2}"/>
              </a:ext>
            </a:extLst>
          </p:cNvPr>
          <p:cNvSpPr>
            <a:spLocks noGrp="1"/>
          </p:cNvSpPr>
          <p:nvPr>
            <p:ph type="sldNum" sz="quarter" idx="13"/>
          </p:nvPr>
        </p:nvSpPr>
        <p:spPr/>
        <p:txBody>
          <a:bodyPr/>
          <a:lstStyle/>
          <a:p>
            <a:fld id="{47B18E72-FEC3-4883-A827-22C56F3B664F}" type="slidenum">
              <a:rPr lang="id-ID" smtClean="0"/>
              <a:t>5</a:t>
            </a:fld>
            <a:endParaRPr lang="id-ID"/>
          </a:p>
        </p:txBody>
      </p:sp>
    </p:spTree>
    <p:extLst>
      <p:ext uri="{BB962C8B-B14F-4D97-AF65-F5344CB8AC3E}">
        <p14:creationId xmlns:p14="http://schemas.microsoft.com/office/powerpoint/2010/main" val="321802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22">
            <a:extLst>
              <a:ext uri="{FF2B5EF4-FFF2-40B4-BE49-F238E27FC236}">
                <a16:creationId xmlns:a16="http://schemas.microsoft.com/office/drawing/2014/main" id="{10576F5C-B900-49ED-B5DF-6DA486400FC2}"/>
              </a:ext>
            </a:extLst>
          </p:cNvPr>
          <p:cNvPicPr>
            <a:picLocks noChangeAspect="1"/>
          </p:cNvPicPr>
          <p:nvPr/>
        </p:nvPicPr>
        <p:blipFill>
          <a:blip r:embed="rId3">
            <a:extLst>
              <a:ext uri="{28A0092B-C50C-407E-A947-70E740481C1C}">
                <a14:useLocalDpi xmlns:a14="http://schemas.microsoft.com/office/drawing/2010/main" val="0"/>
              </a:ext>
            </a:extLst>
          </a:blip>
          <a:srcRect l="28127" r="28127"/>
          <a:stretch>
            <a:fillRect/>
          </a:stretch>
        </p:blipFill>
        <p:spPr>
          <a:xfrm>
            <a:off x="391457" y="706433"/>
            <a:ext cx="5253039" cy="5445125"/>
          </a:xfrm>
          <a:custGeom>
            <a:avLst/>
            <a:gdLst>
              <a:gd name="connsiteX0" fmla="*/ 3971018 w 5253039"/>
              <a:gd name="connsiteY0" fmla="*/ 4163105 h 5445125"/>
              <a:gd name="connsiteX1" fmla="*/ 5253038 w 5253039"/>
              <a:gd name="connsiteY1" fmla="*/ 4163105 h 5445125"/>
              <a:gd name="connsiteX2" fmla="*/ 5253038 w 5253039"/>
              <a:gd name="connsiteY2" fmla="*/ 5445125 h 5445125"/>
              <a:gd name="connsiteX3" fmla="*/ 3971018 w 5253039"/>
              <a:gd name="connsiteY3" fmla="*/ 5445125 h 5445125"/>
              <a:gd name="connsiteX4" fmla="*/ 2676172 w 5253039"/>
              <a:gd name="connsiteY4" fmla="*/ 4163105 h 5445125"/>
              <a:gd name="connsiteX5" fmla="*/ 3881437 w 5253039"/>
              <a:gd name="connsiteY5" fmla="*/ 4163105 h 5445125"/>
              <a:gd name="connsiteX6" fmla="*/ 3881437 w 5253039"/>
              <a:gd name="connsiteY6" fmla="*/ 5445125 h 5445125"/>
              <a:gd name="connsiteX7" fmla="*/ 2676172 w 5253039"/>
              <a:gd name="connsiteY7" fmla="*/ 5445125 h 5445125"/>
              <a:gd name="connsiteX8" fmla="*/ 1379537 w 5253039"/>
              <a:gd name="connsiteY8" fmla="*/ 4163105 h 5445125"/>
              <a:gd name="connsiteX9" fmla="*/ 2579687 w 5253039"/>
              <a:gd name="connsiteY9" fmla="*/ 4163105 h 5445125"/>
              <a:gd name="connsiteX10" fmla="*/ 2579687 w 5253039"/>
              <a:gd name="connsiteY10" fmla="*/ 5445125 h 5445125"/>
              <a:gd name="connsiteX11" fmla="*/ 1379537 w 5253039"/>
              <a:gd name="connsiteY11" fmla="*/ 5445125 h 5445125"/>
              <a:gd name="connsiteX12" fmla="*/ 0 w 5253039"/>
              <a:gd name="connsiteY12" fmla="*/ 4163105 h 5445125"/>
              <a:gd name="connsiteX13" fmla="*/ 1282020 w 5253039"/>
              <a:gd name="connsiteY13" fmla="*/ 4163105 h 5445125"/>
              <a:gd name="connsiteX14" fmla="*/ 1282020 w 5253039"/>
              <a:gd name="connsiteY14" fmla="*/ 5445125 h 5445125"/>
              <a:gd name="connsiteX15" fmla="*/ 0 w 5253039"/>
              <a:gd name="connsiteY15" fmla="*/ 5445125 h 5445125"/>
              <a:gd name="connsiteX16" fmla="*/ 3971018 w 5253039"/>
              <a:gd name="connsiteY16" fmla="*/ 2775631 h 5445125"/>
              <a:gd name="connsiteX17" fmla="*/ 5253038 w 5253039"/>
              <a:gd name="connsiteY17" fmla="*/ 2775631 h 5445125"/>
              <a:gd name="connsiteX18" fmla="*/ 5253038 w 5253039"/>
              <a:gd name="connsiteY18" fmla="*/ 4057651 h 5445125"/>
              <a:gd name="connsiteX19" fmla="*/ 3971018 w 5253039"/>
              <a:gd name="connsiteY19" fmla="*/ 4057651 h 5445125"/>
              <a:gd name="connsiteX20" fmla="*/ 0 w 5253039"/>
              <a:gd name="connsiteY20" fmla="*/ 2775631 h 5445125"/>
              <a:gd name="connsiteX21" fmla="*/ 1282021 w 5253039"/>
              <a:gd name="connsiteY21" fmla="*/ 2775631 h 5445125"/>
              <a:gd name="connsiteX22" fmla="*/ 1282021 w 5253039"/>
              <a:gd name="connsiteY22" fmla="*/ 4057651 h 5445125"/>
              <a:gd name="connsiteX23" fmla="*/ 0 w 5253039"/>
              <a:gd name="connsiteY23" fmla="*/ 4057651 h 5445125"/>
              <a:gd name="connsiteX24" fmla="*/ 1 w 5253039"/>
              <a:gd name="connsiteY24" fmla="*/ 1388157 h 5445125"/>
              <a:gd name="connsiteX25" fmla="*/ 1282022 w 5253039"/>
              <a:gd name="connsiteY25" fmla="*/ 1388157 h 5445125"/>
              <a:gd name="connsiteX26" fmla="*/ 1282022 w 5253039"/>
              <a:gd name="connsiteY26" fmla="*/ 2670176 h 5445125"/>
              <a:gd name="connsiteX27" fmla="*/ 1 w 5253039"/>
              <a:gd name="connsiteY27" fmla="*/ 2670176 h 5445125"/>
              <a:gd name="connsiteX28" fmla="*/ 3971019 w 5253039"/>
              <a:gd name="connsiteY28" fmla="*/ 1388156 h 5445125"/>
              <a:gd name="connsiteX29" fmla="*/ 5253039 w 5253039"/>
              <a:gd name="connsiteY29" fmla="*/ 1388156 h 5445125"/>
              <a:gd name="connsiteX30" fmla="*/ 5253039 w 5253039"/>
              <a:gd name="connsiteY30" fmla="*/ 2670176 h 5445125"/>
              <a:gd name="connsiteX31" fmla="*/ 3971019 w 5253039"/>
              <a:gd name="connsiteY31" fmla="*/ 2670176 h 5445125"/>
              <a:gd name="connsiteX32" fmla="*/ 1 w 5253039"/>
              <a:gd name="connsiteY32" fmla="*/ 682 h 5445125"/>
              <a:gd name="connsiteX33" fmla="*/ 1282021 w 5253039"/>
              <a:gd name="connsiteY33" fmla="*/ 682 h 5445125"/>
              <a:gd name="connsiteX34" fmla="*/ 1282021 w 5253039"/>
              <a:gd name="connsiteY34" fmla="*/ 1282702 h 5445125"/>
              <a:gd name="connsiteX35" fmla="*/ 1 w 5253039"/>
              <a:gd name="connsiteY35" fmla="*/ 1282702 h 5445125"/>
              <a:gd name="connsiteX36" fmla="*/ 3971018 w 5253039"/>
              <a:gd name="connsiteY36" fmla="*/ 681 h 5445125"/>
              <a:gd name="connsiteX37" fmla="*/ 5253038 w 5253039"/>
              <a:gd name="connsiteY37" fmla="*/ 681 h 5445125"/>
              <a:gd name="connsiteX38" fmla="*/ 5253038 w 5253039"/>
              <a:gd name="connsiteY38" fmla="*/ 1282702 h 5445125"/>
              <a:gd name="connsiteX39" fmla="*/ 3971018 w 5253039"/>
              <a:gd name="connsiteY39" fmla="*/ 1282702 h 5445125"/>
              <a:gd name="connsiteX40" fmla="*/ 1379537 w 5253039"/>
              <a:gd name="connsiteY40" fmla="*/ 0 h 5445125"/>
              <a:gd name="connsiteX41" fmla="*/ 3881437 w 5253039"/>
              <a:gd name="connsiteY41" fmla="*/ 0 h 5445125"/>
              <a:gd name="connsiteX42" fmla="*/ 3881437 w 5253039"/>
              <a:gd name="connsiteY42" fmla="*/ 4057650 h 5445125"/>
              <a:gd name="connsiteX43" fmla="*/ 1379537 w 5253039"/>
              <a:gd name="connsiteY43" fmla="*/ 4057650 h 5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039" h="5445125">
                <a:moveTo>
                  <a:pt x="3971018" y="4163105"/>
                </a:moveTo>
                <a:lnTo>
                  <a:pt x="5253038" y="4163105"/>
                </a:lnTo>
                <a:lnTo>
                  <a:pt x="5253038" y="5445125"/>
                </a:lnTo>
                <a:lnTo>
                  <a:pt x="3971018" y="5445125"/>
                </a:lnTo>
                <a:close/>
                <a:moveTo>
                  <a:pt x="2676172" y="4163105"/>
                </a:moveTo>
                <a:lnTo>
                  <a:pt x="3881437" y="4163105"/>
                </a:lnTo>
                <a:lnTo>
                  <a:pt x="3881437" y="5445125"/>
                </a:lnTo>
                <a:lnTo>
                  <a:pt x="2676172" y="5445125"/>
                </a:lnTo>
                <a:close/>
                <a:moveTo>
                  <a:pt x="1379537" y="4163105"/>
                </a:moveTo>
                <a:lnTo>
                  <a:pt x="2579687" y="4163105"/>
                </a:lnTo>
                <a:lnTo>
                  <a:pt x="2579687" y="5445125"/>
                </a:lnTo>
                <a:lnTo>
                  <a:pt x="1379537" y="5445125"/>
                </a:lnTo>
                <a:close/>
                <a:moveTo>
                  <a:pt x="0" y="4163105"/>
                </a:moveTo>
                <a:lnTo>
                  <a:pt x="1282020" y="4163105"/>
                </a:lnTo>
                <a:lnTo>
                  <a:pt x="1282020" y="5445125"/>
                </a:lnTo>
                <a:lnTo>
                  <a:pt x="0" y="5445125"/>
                </a:lnTo>
                <a:close/>
                <a:moveTo>
                  <a:pt x="3971018" y="2775631"/>
                </a:moveTo>
                <a:lnTo>
                  <a:pt x="5253038" y="2775631"/>
                </a:lnTo>
                <a:lnTo>
                  <a:pt x="5253038" y="4057651"/>
                </a:lnTo>
                <a:lnTo>
                  <a:pt x="3971018" y="4057651"/>
                </a:lnTo>
                <a:close/>
                <a:moveTo>
                  <a:pt x="0" y="2775631"/>
                </a:moveTo>
                <a:lnTo>
                  <a:pt x="1282021" y="2775631"/>
                </a:lnTo>
                <a:lnTo>
                  <a:pt x="1282021" y="4057651"/>
                </a:lnTo>
                <a:lnTo>
                  <a:pt x="0" y="4057651"/>
                </a:lnTo>
                <a:close/>
                <a:moveTo>
                  <a:pt x="1" y="1388157"/>
                </a:moveTo>
                <a:lnTo>
                  <a:pt x="1282022" y="1388157"/>
                </a:lnTo>
                <a:lnTo>
                  <a:pt x="1282022" y="2670176"/>
                </a:lnTo>
                <a:lnTo>
                  <a:pt x="1" y="2670176"/>
                </a:lnTo>
                <a:close/>
                <a:moveTo>
                  <a:pt x="3971019" y="1388156"/>
                </a:moveTo>
                <a:lnTo>
                  <a:pt x="5253039" y="1388156"/>
                </a:lnTo>
                <a:lnTo>
                  <a:pt x="5253039" y="2670176"/>
                </a:lnTo>
                <a:lnTo>
                  <a:pt x="3971019" y="2670176"/>
                </a:lnTo>
                <a:close/>
                <a:moveTo>
                  <a:pt x="1" y="682"/>
                </a:moveTo>
                <a:lnTo>
                  <a:pt x="1282021" y="682"/>
                </a:lnTo>
                <a:lnTo>
                  <a:pt x="1282021" y="1282702"/>
                </a:lnTo>
                <a:lnTo>
                  <a:pt x="1" y="1282702"/>
                </a:lnTo>
                <a:close/>
                <a:moveTo>
                  <a:pt x="3971018" y="681"/>
                </a:moveTo>
                <a:lnTo>
                  <a:pt x="5253038" y="681"/>
                </a:lnTo>
                <a:lnTo>
                  <a:pt x="5253038" y="1282702"/>
                </a:lnTo>
                <a:lnTo>
                  <a:pt x="3971018" y="1282702"/>
                </a:lnTo>
                <a:close/>
                <a:moveTo>
                  <a:pt x="1379537" y="0"/>
                </a:moveTo>
                <a:lnTo>
                  <a:pt x="3881437" y="0"/>
                </a:lnTo>
                <a:lnTo>
                  <a:pt x="3881437" y="4057650"/>
                </a:lnTo>
                <a:lnTo>
                  <a:pt x="1379537" y="4057650"/>
                </a:lnTo>
                <a:close/>
              </a:path>
            </a:pathLst>
          </a:custGeom>
        </p:spPr>
      </p:pic>
      <p:sp>
        <p:nvSpPr>
          <p:cNvPr id="30" name="Rectangle 29"/>
          <p:cNvSpPr/>
          <p:nvPr/>
        </p:nvSpPr>
        <p:spPr>
          <a:xfrm>
            <a:off x="-8558" y="0"/>
            <a:ext cx="6053070" cy="6858000"/>
          </a:xfrm>
          <a:prstGeom prst="rect">
            <a:avLst/>
          </a:prstGeom>
          <a:solidFill>
            <a:srgbClr val="181717">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753670" y="3155651"/>
            <a:ext cx="4464373" cy="5466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1">
                    <a:lumMod val="95000"/>
                  </a:schemeClr>
                </a:solidFill>
                <a:ea typeface="Lato" panose="020F0502020204030203" pitchFamily="34" charset="0"/>
                <a:cs typeface="Lato" panose="020F0502020204030203" pitchFamily="34" charset="0"/>
              </a:rPr>
              <a:t>Scope</a:t>
            </a:r>
            <a:endParaRPr lang="id-ID" sz="3600" b="1">
              <a:solidFill>
                <a:schemeClr val="bg1">
                  <a:lumMod val="95000"/>
                </a:schemeClr>
              </a:solidFill>
              <a:ea typeface="Lato" panose="020F0502020204030203" pitchFamily="34" charset="0"/>
              <a:cs typeface="Lato" panose="020F0502020204030203" pitchFamily="34" charset="0"/>
            </a:endParaRPr>
          </a:p>
        </p:txBody>
      </p:sp>
      <p:cxnSp>
        <p:nvCxnSpPr>
          <p:cNvPr id="7" name="Straight Connector 6"/>
          <p:cNvCxnSpPr/>
          <p:nvPr/>
        </p:nvCxnSpPr>
        <p:spPr>
          <a:xfrm>
            <a:off x="888539" y="3740603"/>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042E35-3F30-4868-BC3D-06DFD61E06AF}"/>
              </a:ext>
            </a:extLst>
          </p:cNvPr>
          <p:cNvSpPr/>
          <p:nvPr/>
        </p:nvSpPr>
        <p:spPr>
          <a:xfrm>
            <a:off x="6541594" y="612839"/>
            <a:ext cx="5148330" cy="5632311"/>
          </a:xfrm>
          <a:prstGeom prst="rect">
            <a:avLst/>
          </a:prstGeom>
        </p:spPr>
        <p:txBody>
          <a:bodyPr wrap="square" anchor="t">
            <a:spAutoFit/>
          </a:bodyPr>
          <a:lstStyle/>
          <a:p>
            <a:pPr marL="285750" indent="-285750">
              <a:buFont typeface="Arial" panose="020B0604020202020204" pitchFamily="34" charset="0"/>
              <a:buChar char="•"/>
            </a:pPr>
            <a:r>
              <a:rPr lang="en-US"/>
              <a:t>Develop algorithms to carry out detection and bounding box estimation of dynamic targets such as boats, boat riders, swimmers and other floating objects.</a:t>
            </a:r>
          </a:p>
          <a:p>
            <a:endParaRPr lang="en-US"/>
          </a:p>
          <a:p>
            <a:pPr marL="285750" indent="-285750">
              <a:buFont typeface="Arial" panose="020B0604020202020204" pitchFamily="34" charset="0"/>
              <a:buChar char="•"/>
            </a:pPr>
            <a:r>
              <a:rPr lang="en-US"/>
              <a:t>Tracking of such targets using active control of the thermal camera.</a:t>
            </a:r>
            <a:endParaRPr lang="en-US">
              <a:cs typeface="Calibri"/>
            </a:endParaRPr>
          </a:p>
          <a:p>
            <a:endParaRPr lang="en-US"/>
          </a:p>
          <a:p>
            <a:pPr marL="285750" indent="-285750">
              <a:buFont typeface="Arial" panose="020B0604020202020204" pitchFamily="34" charset="0"/>
              <a:buChar char="•"/>
            </a:pPr>
            <a:r>
              <a:rPr lang="en-US"/>
              <a:t>Define and recognize suspicious activities using thermal imagery in maritime environment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Creation of an annotated maritime thermal image dataset for object detection and activity detection</a:t>
            </a:r>
            <a:endParaRPr lang="en-US">
              <a:cs typeface="Calibri"/>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Develop a platform to stabilize and control the thermal camera.</a:t>
            </a:r>
            <a:endParaRPr lang="en-US">
              <a:cs typeface="Calibri"/>
            </a:endParaRPr>
          </a:p>
          <a:p>
            <a:endParaRPr lang="en-US"/>
          </a:p>
          <a:p>
            <a:pPr marL="285750" indent="-285750">
              <a:buFont typeface="Arial" panose="020B0604020202020204" pitchFamily="34" charset="0"/>
              <a:buChar char="•"/>
            </a:pPr>
            <a:r>
              <a:rPr lang="en-US"/>
              <a:t>Develop a well-documented software to monitor and control all components</a:t>
            </a:r>
            <a:endParaRPr lang="en-US">
              <a:cs typeface="Calibri"/>
            </a:endParaRPr>
          </a:p>
          <a:p>
            <a:pPr marL="285750" indent="-285750">
              <a:buFont typeface="Arial" panose="020B0604020202020204" pitchFamily="34" charset="0"/>
              <a:buChar char="•"/>
            </a:pPr>
            <a:endParaRPr lang="en-US"/>
          </a:p>
        </p:txBody>
      </p:sp>
      <p:sp>
        <p:nvSpPr>
          <p:cNvPr id="2" name="Slide Number Placeholder 1">
            <a:extLst>
              <a:ext uri="{FF2B5EF4-FFF2-40B4-BE49-F238E27FC236}">
                <a16:creationId xmlns:a16="http://schemas.microsoft.com/office/drawing/2014/main" id="{4817B4AC-6288-4D21-890B-C7D21B5B07C1}"/>
              </a:ext>
            </a:extLst>
          </p:cNvPr>
          <p:cNvSpPr>
            <a:spLocks noGrp="1"/>
          </p:cNvSpPr>
          <p:nvPr>
            <p:ph type="sldNum" sz="quarter" idx="13"/>
          </p:nvPr>
        </p:nvSpPr>
        <p:spPr/>
        <p:txBody>
          <a:bodyPr/>
          <a:lstStyle/>
          <a:p>
            <a:fld id="{47B18E72-FEC3-4883-A827-22C56F3B664F}" type="slidenum">
              <a:rPr lang="id-ID" smtClean="0"/>
              <a:t>6</a:t>
            </a:fld>
            <a:endParaRPr lang="id-ID"/>
          </a:p>
        </p:txBody>
      </p:sp>
    </p:spTree>
    <p:extLst>
      <p:ext uri="{BB962C8B-B14F-4D97-AF65-F5344CB8AC3E}">
        <p14:creationId xmlns:p14="http://schemas.microsoft.com/office/powerpoint/2010/main" val="353336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C5AAEA4-EFBD-452D-B256-DE85E8D02875}"/>
              </a:ext>
            </a:extLst>
          </p:cNvPr>
          <p:cNvSpPr txBox="1">
            <a:spLocks/>
          </p:cNvSpPr>
          <p:nvPr/>
        </p:nvSpPr>
        <p:spPr>
          <a:xfrm>
            <a:off x="296551" y="237264"/>
            <a:ext cx="4492669" cy="89759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3600" b="1" kern="1200">
                <a:latin typeface="Calibri"/>
                <a:ea typeface="+mj-ea"/>
                <a:cs typeface="Calibri"/>
              </a:rPr>
              <a:t>Proposed Architecture</a:t>
            </a:r>
          </a:p>
        </p:txBody>
      </p:sp>
      <p:sp>
        <p:nvSpPr>
          <p:cNvPr id="3" name="Slide Number Placeholder 2">
            <a:extLst>
              <a:ext uri="{FF2B5EF4-FFF2-40B4-BE49-F238E27FC236}">
                <a16:creationId xmlns:a16="http://schemas.microsoft.com/office/drawing/2014/main" id="{EA3C8297-644F-4464-A6FE-B5F2C18B3715}"/>
              </a:ext>
            </a:extLst>
          </p:cNvPr>
          <p:cNvSpPr>
            <a:spLocks noGrp="1"/>
          </p:cNvSpPr>
          <p:nvPr>
            <p:ph type="sldNum" sz="quarter" idx="4294967295"/>
          </p:nvPr>
        </p:nvSpPr>
        <p:spPr>
          <a:xfrm>
            <a:off x="9027533" y="6373105"/>
            <a:ext cx="2743200" cy="365125"/>
          </a:xfrm>
        </p:spPr>
        <p:txBody>
          <a:bodyPr/>
          <a:lstStyle/>
          <a:p>
            <a:fld id="{47B18E72-FEC3-4883-A827-22C56F3B664F}" type="slidenum">
              <a:rPr lang="id-ID" smtClean="0"/>
              <a:t>7</a:t>
            </a:fld>
            <a:endParaRPr lang="id-ID"/>
          </a:p>
        </p:txBody>
      </p:sp>
      <p:pic>
        <p:nvPicPr>
          <p:cNvPr id="5" name="Picture 10" descr="A close up of a device&#10;&#10;Description generated with high confidence">
            <a:extLst>
              <a:ext uri="{FF2B5EF4-FFF2-40B4-BE49-F238E27FC236}">
                <a16:creationId xmlns:a16="http://schemas.microsoft.com/office/drawing/2014/main" id="{173E8198-DBC4-4726-ADAD-6590A9E62E58}"/>
              </a:ext>
            </a:extLst>
          </p:cNvPr>
          <p:cNvPicPr>
            <a:picLocks noChangeAspect="1"/>
          </p:cNvPicPr>
          <p:nvPr/>
        </p:nvPicPr>
        <p:blipFill rotWithShape="1">
          <a:blip r:embed="rId2"/>
          <a:srcRect t="50535"/>
          <a:stretch/>
        </p:blipFill>
        <p:spPr>
          <a:xfrm>
            <a:off x="746757" y="4459856"/>
            <a:ext cx="1789043" cy="2035395"/>
          </a:xfrm>
          <a:prstGeom prst="rect">
            <a:avLst/>
          </a:prstGeom>
        </p:spPr>
      </p:pic>
      <p:pic>
        <p:nvPicPr>
          <p:cNvPr id="6" name="Picture 5" descr="A picture containing photo, black, table&#10;&#10;Description generated with very high confidence">
            <a:extLst>
              <a:ext uri="{FF2B5EF4-FFF2-40B4-BE49-F238E27FC236}">
                <a16:creationId xmlns:a16="http://schemas.microsoft.com/office/drawing/2014/main" id="{1232FD99-146C-4FAE-9A7B-EFC106987452}"/>
              </a:ext>
            </a:extLst>
          </p:cNvPr>
          <p:cNvPicPr>
            <a:picLocks noChangeAspect="1"/>
          </p:cNvPicPr>
          <p:nvPr/>
        </p:nvPicPr>
        <p:blipFill>
          <a:blip r:embed="rId3"/>
          <a:stretch>
            <a:fillRect/>
          </a:stretch>
        </p:blipFill>
        <p:spPr>
          <a:xfrm>
            <a:off x="2854397" y="2497356"/>
            <a:ext cx="1607873" cy="1400053"/>
          </a:xfrm>
          <a:prstGeom prst="rect">
            <a:avLst/>
          </a:prstGeom>
        </p:spPr>
      </p:pic>
      <p:pic>
        <p:nvPicPr>
          <p:cNvPr id="7" name="Picture 6" descr="A picture containing sitting&#10;&#10;Description generated with very high confidence">
            <a:extLst>
              <a:ext uri="{FF2B5EF4-FFF2-40B4-BE49-F238E27FC236}">
                <a16:creationId xmlns:a16="http://schemas.microsoft.com/office/drawing/2014/main" id="{CB5ACB95-83DA-4587-A560-AA8EAB15451A}"/>
              </a:ext>
            </a:extLst>
          </p:cNvPr>
          <p:cNvPicPr>
            <a:picLocks noChangeAspect="1"/>
          </p:cNvPicPr>
          <p:nvPr/>
        </p:nvPicPr>
        <p:blipFill rotWithShape="1">
          <a:blip r:embed="rId4"/>
          <a:srcRect l="6699" t="4650" r="8935" b="4379"/>
          <a:stretch/>
        </p:blipFill>
        <p:spPr>
          <a:xfrm>
            <a:off x="4638251" y="2877967"/>
            <a:ext cx="1861321" cy="2145962"/>
          </a:xfrm>
          <a:prstGeom prst="rect">
            <a:avLst/>
          </a:prstGeom>
        </p:spPr>
      </p:pic>
      <p:pic>
        <p:nvPicPr>
          <p:cNvPr id="8" name="Picture 7" descr="A picture containing cat, sitting&#10;&#10;Description generated with very high confidence">
            <a:extLst>
              <a:ext uri="{FF2B5EF4-FFF2-40B4-BE49-F238E27FC236}">
                <a16:creationId xmlns:a16="http://schemas.microsoft.com/office/drawing/2014/main" id="{E620295A-E39B-44D1-8607-79C7BDDA1EF8}"/>
              </a:ext>
            </a:extLst>
          </p:cNvPr>
          <p:cNvPicPr>
            <a:picLocks noChangeAspect="1"/>
          </p:cNvPicPr>
          <p:nvPr/>
        </p:nvPicPr>
        <p:blipFill rotWithShape="1">
          <a:blip r:embed="rId5"/>
          <a:srcRect l="3977" t="6699" r="7297" b="4111"/>
          <a:stretch/>
        </p:blipFill>
        <p:spPr>
          <a:xfrm>
            <a:off x="7338011" y="2877967"/>
            <a:ext cx="1789044" cy="2145962"/>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AC4C695A-2014-4731-912B-D1235754D72F}"/>
              </a:ext>
            </a:extLst>
          </p:cNvPr>
          <p:cNvPicPr>
            <a:picLocks noChangeAspect="1"/>
          </p:cNvPicPr>
          <p:nvPr/>
        </p:nvPicPr>
        <p:blipFill rotWithShape="1">
          <a:blip r:embed="rId6"/>
          <a:srcRect l="4042" t="2071" r="4479" b="1"/>
          <a:stretch/>
        </p:blipFill>
        <p:spPr>
          <a:xfrm>
            <a:off x="9909412" y="2877967"/>
            <a:ext cx="1861321" cy="2145962"/>
          </a:xfrm>
          <a:prstGeom prst="rect">
            <a:avLst/>
          </a:prstGeom>
        </p:spPr>
      </p:pic>
      <p:pic>
        <p:nvPicPr>
          <p:cNvPr id="10" name="Picture 9" descr="A picture containing cat, sitting, black&#10;&#10;Description generated with very high confidence">
            <a:extLst>
              <a:ext uri="{FF2B5EF4-FFF2-40B4-BE49-F238E27FC236}">
                <a16:creationId xmlns:a16="http://schemas.microsoft.com/office/drawing/2014/main" id="{D960C24B-6D29-4040-9B22-B9354542269F}"/>
              </a:ext>
            </a:extLst>
          </p:cNvPr>
          <p:cNvPicPr>
            <a:picLocks noChangeAspect="1"/>
          </p:cNvPicPr>
          <p:nvPr/>
        </p:nvPicPr>
        <p:blipFill>
          <a:blip r:embed="rId7"/>
          <a:stretch>
            <a:fillRect/>
          </a:stretch>
        </p:blipFill>
        <p:spPr>
          <a:xfrm>
            <a:off x="5442974" y="189982"/>
            <a:ext cx="2424768" cy="1797712"/>
          </a:xfrm>
          <a:prstGeom prst="rect">
            <a:avLst/>
          </a:prstGeom>
        </p:spPr>
      </p:pic>
      <p:sp>
        <p:nvSpPr>
          <p:cNvPr id="11" name="TextBox 10">
            <a:extLst>
              <a:ext uri="{FF2B5EF4-FFF2-40B4-BE49-F238E27FC236}">
                <a16:creationId xmlns:a16="http://schemas.microsoft.com/office/drawing/2014/main" id="{A1CDB7BD-315B-460B-A394-80CC8703C4B5}"/>
              </a:ext>
            </a:extLst>
          </p:cNvPr>
          <p:cNvSpPr txBox="1"/>
          <p:nvPr/>
        </p:nvSpPr>
        <p:spPr>
          <a:xfrm>
            <a:off x="4794037" y="5512297"/>
            <a:ext cx="1861321" cy="738664"/>
          </a:xfrm>
          <a:prstGeom prst="rect">
            <a:avLst/>
          </a:prstGeom>
          <a:solidFill>
            <a:schemeClr val="tx1"/>
          </a:solidFill>
        </p:spPr>
        <p:txBody>
          <a:bodyPr wrap="square" rtlCol="0">
            <a:spAutoFit/>
          </a:bodyPr>
          <a:lstStyle/>
          <a:p>
            <a:pPr algn="ctr"/>
            <a:br>
              <a:rPr lang="en-US" sz="1400">
                <a:solidFill>
                  <a:schemeClr val="bg1"/>
                </a:solidFill>
              </a:rPr>
            </a:br>
            <a:r>
              <a:rPr lang="en-US" sz="1400">
                <a:solidFill>
                  <a:schemeClr val="bg1"/>
                </a:solidFill>
              </a:rPr>
              <a:t>CONTROL SYSTEM</a:t>
            </a:r>
            <a:br>
              <a:rPr lang="en-US" sz="1400">
                <a:solidFill>
                  <a:schemeClr val="bg1"/>
                </a:solidFill>
              </a:rPr>
            </a:br>
            <a:endParaRPr lang="en-US" sz="1400">
              <a:solidFill>
                <a:schemeClr val="bg1"/>
              </a:solidFill>
            </a:endParaRPr>
          </a:p>
        </p:txBody>
      </p:sp>
      <p:cxnSp>
        <p:nvCxnSpPr>
          <p:cNvPr id="13" name="Connector: Elbow 12">
            <a:extLst>
              <a:ext uri="{FF2B5EF4-FFF2-40B4-BE49-F238E27FC236}">
                <a16:creationId xmlns:a16="http://schemas.microsoft.com/office/drawing/2014/main" id="{EA216837-99D2-4382-9FEB-8E6906E4278F}"/>
              </a:ext>
            </a:extLst>
          </p:cNvPr>
          <p:cNvCxnSpPr>
            <a:cxnSpLocks/>
            <a:stCxn id="6" idx="0"/>
            <a:endCxn id="10" idx="1"/>
          </p:cNvCxnSpPr>
          <p:nvPr/>
        </p:nvCxnSpPr>
        <p:spPr>
          <a:xfrm rot="5400000" flipH="1" flipV="1">
            <a:off x="3846395" y="900777"/>
            <a:ext cx="1408518" cy="1784640"/>
          </a:xfrm>
          <a:prstGeom prst="bentConnector2">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5438677-1256-450D-848D-6684540DA376}"/>
              </a:ext>
            </a:extLst>
          </p:cNvPr>
          <p:cNvCxnSpPr>
            <a:cxnSpLocks/>
            <a:stCxn id="9" idx="0"/>
          </p:cNvCxnSpPr>
          <p:nvPr/>
        </p:nvCxnSpPr>
        <p:spPr>
          <a:xfrm rot="16200000" flipV="1">
            <a:off x="8459345" y="497239"/>
            <a:ext cx="1789128" cy="2972328"/>
          </a:xfrm>
          <a:prstGeom prst="bentConnector2">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3ACAA23-E625-4237-A2B5-A1D991883413}"/>
              </a:ext>
            </a:extLst>
          </p:cNvPr>
          <p:cNvCxnSpPr>
            <a:cxnSpLocks/>
            <a:stCxn id="8" idx="0"/>
            <a:endCxn id="10" idx="2"/>
          </p:cNvCxnSpPr>
          <p:nvPr/>
        </p:nvCxnSpPr>
        <p:spPr>
          <a:xfrm rot="16200000" flipV="1">
            <a:off x="6998810" y="1644243"/>
            <a:ext cx="890273" cy="1577175"/>
          </a:xfrm>
          <a:prstGeom prst="bentConnector3">
            <a:avLst>
              <a:gd name="adj1" fmla="val 50000"/>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DE4DFE-0D7B-4A3E-BA0F-BE74A4F47836}"/>
              </a:ext>
            </a:extLst>
          </p:cNvPr>
          <p:cNvCxnSpPr>
            <a:cxnSpLocks/>
            <a:endCxn id="7" idx="1"/>
          </p:cNvCxnSpPr>
          <p:nvPr/>
        </p:nvCxnSpPr>
        <p:spPr>
          <a:xfrm>
            <a:off x="2551644" y="3950948"/>
            <a:ext cx="20866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F5EFC1-4FAF-4052-A686-C5FCD7550B1D}"/>
              </a:ext>
            </a:extLst>
          </p:cNvPr>
          <p:cNvCxnSpPr>
            <a:cxnSpLocks/>
            <a:stCxn id="7" idx="3"/>
            <a:endCxn id="8" idx="1"/>
          </p:cNvCxnSpPr>
          <p:nvPr/>
        </p:nvCxnSpPr>
        <p:spPr>
          <a:xfrm>
            <a:off x="6499572" y="3950948"/>
            <a:ext cx="8384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9E2D837-E380-4DB0-879E-9412CEC19BF7}"/>
              </a:ext>
            </a:extLst>
          </p:cNvPr>
          <p:cNvCxnSpPr>
            <a:cxnSpLocks/>
            <a:stCxn id="8" idx="3"/>
            <a:endCxn id="9" idx="1"/>
          </p:cNvCxnSpPr>
          <p:nvPr/>
        </p:nvCxnSpPr>
        <p:spPr>
          <a:xfrm>
            <a:off x="9127055" y="3950948"/>
            <a:ext cx="7823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66778C6-A80A-4056-BFEC-B3E47B52E1CB}"/>
              </a:ext>
            </a:extLst>
          </p:cNvPr>
          <p:cNvCxnSpPr>
            <a:cxnSpLocks/>
            <a:stCxn id="8" idx="2"/>
            <a:endCxn id="11" idx="3"/>
          </p:cNvCxnSpPr>
          <p:nvPr/>
        </p:nvCxnSpPr>
        <p:spPr>
          <a:xfrm rot="5400000">
            <a:off x="7015096" y="4664192"/>
            <a:ext cx="857700" cy="1577175"/>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7AD79E96-6EFD-469D-8461-B1244D3D574A}"/>
              </a:ext>
            </a:extLst>
          </p:cNvPr>
          <p:cNvCxnSpPr>
            <a:cxnSpLocks/>
          </p:cNvCxnSpPr>
          <p:nvPr/>
        </p:nvCxnSpPr>
        <p:spPr>
          <a:xfrm rot="10800000">
            <a:off x="2551645" y="4918916"/>
            <a:ext cx="2242392" cy="969974"/>
          </a:xfrm>
          <a:prstGeom prst="bent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90578F81-CCFE-470A-B3B3-49A6EF106B05}"/>
              </a:ext>
            </a:extLst>
          </p:cNvPr>
          <p:cNvCxnSpPr>
            <a:cxnSpLocks/>
            <a:stCxn id="5" idx="2"/>
            <a:endCxn id="11" idx="2"/>
          </p:cNvCxnSpPr>
          <p:nvPr/>
        </p:nvCxnSpPr>
        <p:spPr>
          <a:xfrm rot="5400000" flipH="1" flipV="1">
            <a:off x="3560843" y="4331396"/>
            <a:ext cx="244290" cy="4083419"/>
          </a:xfrm>
          <a:prstGeom prst="bentConnector3">
            <a:avLst>
              <a:gd name="adj1" fmla="val -93577"/>
            </a:avLst>
          </a:prstGeom>
          <a:ln w="38100">
            <a:prstDash val="sysDot"/>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0E219972-4188-40B2-9399-8780717CD094}"/>
              </a:ext>
            </a:extLst>
          </p:cNvPr>
          <p:cNvSpPr txBox="1"/>
          <p:nvPr/>
        </p:nvSpPr>
        <p:spPr>
          <a:xfrm>
            <a:off x="2194755" y="6373105"/>
            <a:ext cx="2976466" cy="369332"/>
          </a:xfrm>
          <a:prstGeom prst="rect">
            <a:avLst/>
          </a:prstGeom>
          <a:noFill/>
        </p:spPr>
        <p:txBody>
          <a:bodyPr wrap="square" rtlCol="0">
            <a:spAutoFit/>
          </a:bodyPr>
          <a:lstStyle/>
          <a:p>
            <a:r>
              <a:rPr lang="en-US" sz="1600"/>
              <a:t>IMU READINGS </a:t>
            </a:r>
            <a:r>
              <a:rPr lang="en-US"/>
              <a:t>– </a:t>
            </a:r>
            <a:r>
              <a:rPr lang="en-US" sz="1100"/>
              <a:t>current camera pos</a:t>
            </a:r>
          </a:p>
        </p:txBody>
      </p:sp>
      <p:pic>
        <p:nvPicPr>
          <p:cNvPr id="44" name="Picture 10" descr="A close up of a device&#10;&#10;Description generated with high confidence">
            <a:extLst>
              <a:ext uri="{FF2B5EF4-FFF2-40B4-BE49-F238E27FC236}">
                <a16:creationId xmlns:a16="http://schemas.microsoft.com/office/drawing/2014/main" id="{59BA2762-F035-4166-A138-FB41577DAF85}"/>
              </a:ext>
            </a:extLst>
          </p:cNvPr>
          <p:cNvPicPr>
            <a:picLocks noChangeAspect="1"/>
          </p:cNvPicPr>
          <p:nvPr/>
        </p:nvPicPr>
        <p:blipFill rotWithShape="1">
          <a:blip r:embed="rId2"/>
          <a:srcRect b="48995"/>
          <a:stretch/>
        </p:blipFill>
        <p:spPr>
          <a:xfrm>
            <a:off x="741261" y="2361114"/>
            <a:ext cx="1789043" cy="2098741"/>
          </a:xfrm>
          <a:prstGeom prst="rect">
            <a:avLst/>
          </a:prstGeom>
        </p:spPr>
      </p:pic>
      <p:cxnSp>
        <p:nvCxnSpPr>
          <p:cNvPr id="62" name="Connector: Elbow 61">
            <a:extLst>
              <a:ext uri="{FF2B5EF4-FFF2-40B4-BE49-F238E27FC236}">
                <a16:creationId xmlns:a16="http://schemas.microsoft.com/office/drawing/2014/main" id="{D9783DCA-B288-49F6-9899-67BD5CBC4E4D}"/>
              </a:ext>
            </a:extLst>
          </p:cNvPr>
          <p:cNvCxnSpPr>
            <a:cxnSpLocks/>
            <a:stCxn id="7" idx="0"/>
            <a:endCxn id="10" idx="2"/>
          </p:cNvCxnSpPr>
          <p:nvPr/>
        </p:nvCxnSpPr>
        <p:spPr>
          <a:xfrm rot="5400000" flipH="1" flipV="1">
            <a:off x="5666999" y="1889608"/>
            <a:ext cx="890273" cy="1086446"/>
          </a:xfrm>
          <a:prstGeom prst="bentConnector3">
            <a:avLst>
              <a:gd name="adj1" fmla="val 50000"/>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2BF5918-B574-4FE0-BA49-E0D45535E88E}"/>
              </a:ext>
            </a:extLst>
          </p:cNvPr>
          <p:cNvCxnSpPr/>
          <p:nvPr/>
        </p:nvCxnSpPr>
        <p:spPr>
          <a:xfrm>
            <a:off x="540048" y="995417"/>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BECDD8-EC78-4965-9CF0-1EABDB5742A2}"/>
              </a:ext>
            </a:extLst>
          </p:cNvPr>
          <p:cNvSpPr txBox="1"/>
          <p:nvPr/>
        </p:nvSpPr>
        <p:spPr>
          <a:xfrm>
            <a:off x="9640355" y="5105218"/>
            <a:ext cx="2130377" cy="101566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a:t>Dumping objects</a:t>
            </a:r>
          </a:p>
          <a:p>
            <a:pPr marL="285750" indent="-285750">
              <a:buFont typeface="Arial" panose="020B0604020202020204" pitchFamily="34" charset="0"/>
              <a:buChar char="•"/>
            </a:pPr>
            <a:r>
              <a:rPr lang="en-US" sz="1200"/>
              <a:t>Unauthorized fishing</a:t>
            </a:r>
          </a:p>
          <a:p>
            <a:pPr marL="285750" indent="-285750">
              <a:buFont typeface="Arial" panose="020B0604020202020204" pitchFamily="34" charset="0"/>
              <a:buChar char="•"/>
            </a:pPr>
            <a:r>
              <a:rPr lang="en-US" sz="1200"/>
              <a:t>Loitering</a:t>
            </a:r>
          </a:p>
          <a:p>
            <a:pPr marL="285750" indent="-285750">
              <a:buFont typeface="Arial" panose="020B0604020202020204" pitchFamily="34" charset="0"/>
              <a:buChar char="•"/>
            </a:pPr>
            <a:r>
              <a:rPr lang="en-US" sz="1200"/>
              <a:t>Evasive actions</a:t>
            </a:r>
          </a:p>
          <a:p>
            <a:pPr marL="285750" indent="-285750">
              <a:buFont typeface="Arial" panose="020B0604020202020204" pitchFamily="34" charset="0"/>
              <a:buChar char="•"/>
            </a:pPr>
            <a:r>
              <a:rPr lang="en-US" sz="1200"/>
              <a:t>Human Trafficking</a:t>
            </a:r>
          </a:p>
        </p:txBody>
      </p:sp>
      <p:pic>
        <p:nvPicPr>
          <p:cNvPr id="27" name="Picture 26" descr="A picture containing white, water, standing, man&#10;&#10;Description automatically generated">
            <a:extLst>
              <a:ext uri="{FF2B5EF4-FFF2-40B4-BE49-F238E27FC236}">
                <a16:creationId xmlns:a16="http://schemas.microsoft.com/office/drawing/2014/main" id="{DC34F808-AE92-46F8-B7A6-0BECB520C829}"/>
              </a:ext>
            </a:extLst>
          </p:cNvPr>
          <p:cNvPicPr>
            <a:picLocks noChangeAspect="1"/>
          </p:cNvPicPr>
          <p:nvPr/>
        </p:nvPicPr>
        <p:blipFill rotWithShape="1">
          <a:blip r:embed="rId8">
            <a:extLst>
              <a:ext uri="{28A0092B-C50C-407E-A947-70E740481C1C}">
                <a14:useLocalDpi xmlns:a14="http://schemas.microsoft.com/office/drawing/2010/main" val="0"/>
              </a:ext>
            </a:extLst>
          </a:blip>
          <a:srcRect l="37213" t="51668" r="38130" b="6336"/>
          <a:stretch/>
        </p:blipFill>
        <p:spPr>
          <a:xfrm>
            <a:off x="1138549" y="4479053"/>
            <a:ext cx="1378850" cy="1632471"/>
          </a:xfrm>
          <a:prstGeom prst="rect">
            <a:avLst/>
          </a:prstGeom>
          <a:ln w="38100">
            <a:solidFill>
              <a:srgbClr val="FF0000"/>
            </a:solidFill>
            <a:prstDash val="sysDash"/>
          </a:ln>
        </p:spPr>
      </p:pic>
    </p:spTree>
    <p:extLst>
      <p:ext uri="{BB962C8B-B14F-4D97-AF65-F5344CB8AC3E}">
        <p14:creationId xmlns:p14="http://schemas.microsoft.com/office/powerpoint/2010/main" val="18973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C5AAEA4-EFBD-452D-B256-DE85E8D02875}"/>
              </a:ext>
            </a:extLst>
          </p:cNvPr>
          <p:cNvSpPr txBox="1">
            <a:spLocks/>
          </p:cNvSpPr>
          <p:nvPr/>
        </p:nvSpPr>
        <p:spPr>
          <a:xfrm>
            <a:off x="296551" y="237264"/>
            <a:ext cx="4492669" cy="89759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3600" b="1" kern="1200">
                <a:latin typeface="Calibri"/>
                <a:ea typeface="+mj-ea"/>
                <a:cs typeface="Calibri"/>
              </a:rPr>
              <a:t>Proposed Architecture</a:t>
            </a:r>
          </a:p>
        </p:txBody>
      </p:sp>
      <p:sp>
        <p:nvSpPr>
          <p:cNvPr id="3" name="Slide Number Placeholder 2">
            <a:extLst>
              <a:ext uri="{FF2B5EF4-FFF2-40B4-BE49-F238E27FC236}">
                <a16:creationId xmlns:a16="http://schemas.microsoft.com/office/drawing/2014/main" id="{EA3C8297-644F-4464-A6FE-B5F2C18B3715}"/>
              </a:ext>
            </a:extLst>
          </p:cNvPr>
          <p:cNvSpPr>
            <a:spLocks noGrp="1"/>
          </p:cNvSpPr>
          <p:nvPr>
            <p:ph type="sldNum" sz="quarter" idx="4294967295"/>
          </p:nvPr>
        </p:nvSpPr>
        <p:spPr>
          <a:xfrm>
            <a:off x="9027533" y="6373105"/>
            <a:ext cx="2743200" cy="365125"/>
          </a:xfrm>
        </p:spPr>
        <p:txBody>
          <a:bodyPr/>
          <a:lstStyle/>
          <a:p>
            <a:fld id="{47B18E72-FEC3-4883-A827-22C56F3B664F}" type="slidenum">
              <a:rPr lang="id-ID" smtClean="0"/>
              <a:t>8</a:t>
            </a:fld>
            <a:endParaRPr lang="id-ID"/>
          </a:p>
        </p:txBody>
      </p:sp>
      <p:cxnSp>
        <p:nvCxnSpPr>
          <p:cNvPr id="24" name="Straight Connector 23">
            <a:extLst>
              <a:ext uri="{FF2B5EF4-FFF2-40B4-BE49-F238E27FC236}">
                <a16:creationId xmlns:a16="http://schemas.microsoft.com/office/drawing/2014/main" id="{A2BF5918-B574-4FE0-BA49-E0D45535E88E}"/>
              </a:ext>
            </a:extLst>
          </p:cNvPr>
          <p:cNvCxnSpPr/>
          <p:nvPr/>
        </p:nvCxnSpPr>
        <p:spPr>
          <a:xfrm>
            <a:off x="540048" y="995417"/>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BECDD8-EC78-4965-9CF0-1EABDB5742A2}"/>
              </a:ext>
            </a:extLst>
          </p:cNvPr>
          <p:cNvSpPr txBox="1"/>
          <p:nvPr/>
        </p:nvSpPr>
        <p:spPr>
          <a:xfrm>
            <a:off x="9640355" y="5105218"/>
            <a:ext cx="2130377" cy="101566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200"/>
              <a:t>Dumping objects</a:t>
            </a:r>
          </a:p>
          <a:p>
            <a:pPr marL="285750" indent="-285750">
              <a:buFont typeface="Arial" panose="020B0604020202020204" pitchFamily="34" charset="0"/>
              <a:buChar char="•"/>
            </a:pPr>
            <a:r>
              <a:rPr lang="en-US" sz="1200"/>
              <a:t>Unauthorized fishing</a:t>
            </a:r>
          </a:p>
          <a:p>
            <a:pPr marL="285750" indent="-285750">
              <a:buFont typeface="Arial" panose="020B0604020202020204" pitchFamily="34" charset="0"/>
              <a:buChar char="•"/>
            </a:pPr>
            <a:r>
              <a:rPr lang="en-US" sz="1200"/>
              <a:t>Loitering</a:t>
            </a:r>
          </a:p>
          <a:p>
            <a:pPr marL="285750" indent="-285750">
              <a:buFont typeface="Arial" panose="020B0604020202020204" pitchFamily="34" charset="0"/>
              <a:buChar char="•"/>
            </a:pPr>
            <a:r>
              <a:rPr lang="en-US" sz="1200"/>
              <a:t>Evasive actions</a:t>
            </a:r>
          </a:p>
          <a:p>
            <a:pPr marL="285750" indent="-285750">
              <a:buFont typeface="Arial" panose="020B0604020202020204" pitchFamily="34" charset="0"/>
              <a:buChar char="•"/>
            </a:pPr>
            <a:r>
              <a:rPr lang="en-US" sz="1200"/>
              <a:t>Human Trafficking</a:t>
            </a:r>
          </a:p>
        </p:txBody>
      </p:sp>
      <p:grpSp>
        <p:nvGrpSpPr>
          <p:cNvPr id="15" name="Group 14">
            <a:extLst>
              <a:ext uri="{FF2B5EF4-FFF2-40B4-BE49-F238E27FC236}">
                <a16:creationId xmlns:a16="http://schemas.microsoft.com/office/drawing/2014/main" id="{896B7E4A-BBB7-4A82-8D18-A3A24730B7B5}"/>
              </a:ext>
            </a:extLst>
          </p:cNvPr>
          <p:cNvGrpSpPr/>
          <p:nvPr/>
        </p:nvGrpSpPr>
        <p:grpSpPr>
          <a:xfrm>
            <a:off x="741261" y="189982"/>
            <a:ext cx="11029472" cy="6552455"/>
            <a:chOff x="741261" y="189982"/>
            <a:chExt cx="11029472" cy="6552455"/>
          </a:xfrm>
        </p:grpSpPr>
        <p:sp>
          <p:nvSpPr>
            <p:cNvPr id="41" name="TextBox 40">
              <a:extLst>
                <a:ext uri="{FF2B5EF4-FFF2-40B4-BE49-F238E27FC236}">
                  <a16:creationId xmlns:a16="http://schemas.microsoft.com/office/drawing/2014/main" id="{0E219972-4188-40B2-9399-8780717CD094}"/>
                </a:ext>
              </a:extLst>
            </p:cNvPr>
            <p:cNvSpPr txBox="1"/>
            <p:nvPr/>
          </p:nvSpPr>
          <p:spPr>
            <a:xfrm>
              <a:off x="2194755" y="6373105"/>
              <a:ext cx="2976466" cy="369332"/>
            </a:xfrm>
            <a:prstGeom prst="rect">
              <a:avLst/>
            </a:prstGeom>
            <a:noFill/>
          </p:spPr>
          <p:txBody>
            <a:bodyPr wrap="square" rtlCol="0">
              <a:spAutoFit/>
            </a:bodyPr>
            <a:lstStyle/>
            <a:p>
              <a:r>
                <a:rPr lang="en-US" sz="1600" dirty="0"/>
                <a:t>IMU READINGS </a:t>
              </a:r>
              <a:r>
                <a:rPr lang="en-US" dirty="0"/>
                <a:t>– </a:t>
              </a:r>
              <a:r>
                <a:rPr lang="en-US" sz="1100" dirty="0"/>
                <a:t>current camera pos</a:t>
              </a:r>
            </a:p>
          </p:txBody>
        </p:sp>
        <p:grpSp>
          <p:nvGrpSpPr>
            <p:cNvPr id="12" name="Group 11">
              <a:extLst>
                <a:ext uri="{FF2B5EF4-FFF2-40B4-BE49-F238E27FC236}">
                  <a16:creationId xmlns:a16="http://schemas.microsoft.com/office/drawing/2014/main" id="{AF65B120-52EA-4B10-BB43-76565E41D923}"/>
                </a:ext>
              </a:extLst>
            </p:cNvPr>
            <p:cNvGrpSpPr/>
            <p:nvPr/>
          </p:nvGrpSpPr>
          <p:grpSpPr>
            <a:xfrm>
              <a:off x="741261" y="189982"/>
              <a:ext cx="11029472" cy="6305269"/>
              <a:chOff x="741261" y="189982"/>
              <a:chExt cx="11029472" cy="6305269"/>
            </a:xfrm>
          </p:grpSpPr>
          <p:pic>
            <p:nvPicPr>
              <p:cNvPr id="5" name="Picture 10" descr="A close up of a device&#10;&#10;Description generated with high confidence">
                <a:extLst>
                  <a:ext uri="{FF2B5EF4-FFF2-40B4-BE49-F238E27FC236}">
                    <a16:creationId xmlns:a16="http://schemas.microsoft.com/office/drawing/2014/main" id="{173E8198-DBC4-4726-ADAD-6590A9E62E58}"/>
                  </a:ext>
                </a:extLst>
              </p:cNvPr>
              <p:cNvPicPr>
                <a:picLocks noChangeAspect="1"/>
              </p:cNvPicPr>
              <p:nvPr/>
            </p:nvPicPr>
            <p:blipFill rotWithShape="1">
              <a:blip r:embed="rId2"/>
              <a:srcRect t="50535"/>
              <a:stretch/>
            </p:blipFill>
            <p:spPr>
              <a:xfrm>
                <a:off x="746757" y="4459856"/>
                <a:ext cx="1789043" cy="2035395"/>
              </a:xfrm>
              <a:prstGeom prst="rect">
                <a:avLst/>
              </a:prstGeom>
            </p:spPr>
          </p:pic>
          <p:pic>
            <p:nvPicPr>
              <p:cNvPr id="6" name="Picture 5" descr="A picture containing photo, black, table&#10;&#10;Description generated with very high confidence">
                <a:extLst>
                  <a:ext uri="{FF2B5EF4-FFF2-40B4-BE49-F238E27FC236}">
                    <a16:creationId xmlns:a16="http://schemas.microsoft.com/office/drawing/2014/main" id="{1232FD99-146C-4FAE-9A7B-EFC106987452}"/>
                  </a:ext>
                </a:extLst>
              </p:cNvPr>
              <p:cNvPicPr>
                <a:picLocks noChangeAspect="1"/>
              </p:cNvPicPr>
              <p:nvPr/>
            </p:nvPicPr>
            <p:blipFill>
              <a:blip r:embed="rId3"/>
              <a:stretch>
                <a:fillRect/>
              </a:stretch>
            </p:blipFill>
            <p:spPr>
              <a:xfrm>
                <a:off x="2854397" y="2497356"/>
                <a:ext cx="1607873" cy="1400053"/>
              </a:xfrm>
              <a:prstGeom prst="rect">
                <a:avLst/>
              </a:prstGeom>
            </p:spPr>
          </p:pic>
          <p:pic>
            <p:nvPicPr>
              <p:cNvPr id="7" name="Picture 6" descr="A picture containing sitting&#10;&#10;Description generated with very high confidence">
                <a:extLst>
                  <a:ext uri="{FF2B5EF4-FFF2-40B4-BE49-F238E27FC236}">
                    <a16:creationId xmlns:a16="http://schemas.microsoft.com/office/drawing/2014/main" id="{CB5ACB95-83DA-4587-A560-AA8EAB15451A}"/>
                  </a:ext>
                </a:extLst>
              </p:cNvPr>
              <p:cNvPicPr>
                <a:picLocks noChangeAspect="1"/>
              </p:cNvPicPr>
              <p:nvPr/>
            </p:nvPicPr>
            <p:blipFill rotWithShape="1">
              <a:blip r:embed="rId4"/>
              <a:srcRect l="6699" t="4650" r="8935" b="4379"/>
              <a:stretch/>
            </p:blipFill>
            <p:spPr>
              <a:xfrm>
                <a:off x="4638251" y="2877967"/>
                <a:ext cx="1861321" cy="2145962"/>
              </a:xfrm>
              <a:prstGeom prst="rect">
                <a:avLst/>
              </a:prstGeom>
            </p:spPr>
          </p:pic>
          <p:pic>
            <p:nvPicPr>
              <p:cNvPr id="8" name="Picture 7" descr="A picture containing cat, sitting&#10;&#10;Description generated with very high confidence">
                <a:extLst>
                  <a:ext uri="{FF2B5EF4-FFF2-40B4-BE49-F238E27FC236}">
                    <a16:creationId xmlns:a16="http://schemas.microsoft.com/office/drawing/2014/main" id="{E620295A-E39B-44D1-8607-79C7BDDA1EF8}"/>
                  </a:ext>
                </a:extLst>
              </p:cNvPr>
              <p:cNvPicPr>
                <a:picLocks noChangeAspect="1"/>
              </p:cNvPicPr>
              <p:nvPr/>
            </p:nvPicPr>
            <p:blipFill rotWithShape="1">
              <a:blip r:embed="rId5"/>
              <a:srcRect l="3977" t="6699" r="7297" b="4111"/>
              <a:stretch/>
            </p:blipFill>
            <p:spPr>
              <a:xfrm>
                <a:off x="7338011" y="2877967"/>
                <a:ext cx="1789044" cy="2145962"/>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AC4C695A-2014-4731-912B-D1235754D72F}"/>
                  </a:ext>
                </a:extLst>
              </p:cNvPr>
              <p:cNvPicPr>
                <a:picLocks noChangeAspect="1"/>
              </p:cNvPicPr>
              <p:nvPr/>
            </p:nvPicPr>
            <p:blipFill rotWithShape="1">
              <a:blip r:embed="rId6"/>
              <a:srcRect l="4042" t="2071" r="4479" b="1"/>
              <a:stretch/>
            </p:blipFill>
            <p:spPr>
              <a:xfrm>
                <a:off x="9909412" y="2877967"/>
                <a:ext cx="1861321" cy="2145962"/>
              </a:xfrm>
              <a:prstGeom prst="rect">
                <a:avLst/>
              </a:prstGeom>
            </p:spPr>
          </p:pic>
          <p:pic>
            <p:nvPicPr>
              <p:cNvPr id="10" name="Picture 9" descr="A picture containing cat, sitting, black&#10;&#10;Description generated with very high confidence">
                <a:extLst>
                  <a:ext uri="{FF2B5EF4-FFF2-40B4-BE49-F238E27FC236}">
                    <a16:creationId xmlns:a16="http://schemas.microsoft.com/office/drawing/2014/main" id="{D960C24B-6D29-4040-9B22-B9354542269F}"/>
                  </a:ext>
                </a:extLst>
              </p:cNvPr>
              <p:cNvPicPr>
                <a:picLocks noChangeAspect="1"/>
              </p:cNvPicPr>
              <p:nvPr/>
            </p:nvPicPr>
            <p:blipFill>
              <a:blip r:embed="rId7"/>
              <a:stretch>
                <a:fillRect/>
              </a:stretch>
            </p:blipFill>
            <p:spPr>
              <a:xfrm>
                <a:off x="5442974" y="189982"/>
                <a:ext cx="2424768" cy="1797712"/>
              </a:xfrm>
              <a:prstGeom prst="rect">
                <a:avLst/>
              </a:prstGeom>
            </p:spPr>
          </p:pic>
          <p:sp>
            <p:nvSpPr>
              <p:cNvPr id="11" name="TextBox 10">
                <a:extLst>
                  <a:ext uri="{FF2B5EF4-FFF2-40B4-BE49-F238E27FC236}">
                    <a16:creationId xmlns:a16="http://schemas.microsoft.com/office/drawing/2014/main" id="{A1CDB7BD-315B-460B-A394-80CC8703C4B5}"/>
                  </a:ext>
                </a:extLst>
              </p:cNvPr>
              <p:cNvSpPr txBox="1"/>
              <p:nvPr/>
            </p:nvSpPr>
            <p:spPr>
              <a:xfrm>
                <a:off x="4794037" y="5512297"/>
                <a:ext cx="1861321" cy="738664"/>
              </a:xfrm>
              <a:prstGeom prst="rect">
                <a:avLst/>
              </a:prstGeom>
              <a:solidFill>
                <a:schemeClr val="tx1"/>
              </a:solidFill>
            </p:spPr>
            <p:txBody>
              <a:bodyPr wrap="square" rtlCol="0">
                <a:spAutoFit/>
              </a:bodyPr>
              <a:lstStyle/>
              <a:p>
                <a:pPr algn="ctr"/>
                <a:br>
                  <a:rPr lang="en-US" sz="1400">
                    <a:solidFill>
                      <a:schemeClr val="bg1"/>
                    </a:solidFill>
                  </a:rPr>
                </a:br>
                <a:r>
                  <a:rPr lang="en-US" sz="1400">
                    <a:solidFill>
                      <a:schemeClr val="bg1"/>
                    </a:solidFill>
                  </a:rPr>
                  <a:t>CONTROL SYSTEM</a:t>
                </a:r>
                <a:br>
                  <a:rPr lang="en-US" sz="1400">
                    <a:solidFill>
                      <a:schemeClr val="bg1"/>
                    </a:solidFill>
                  </a:rPr>
                </a:br>
                <a:endParaRPr lang="en-US" sz="1400">
                  <a:solidFill>
                    <a:schemeClr val="bg1"/>
                  </a:solidFill>
                </a:endParaRPr>
              </a:p>
            </p:txBody>
          </p:sp>
          <p:cxnSp>
            <p:nvCxnSpPr>
              <p:cNvPr id="13" name="Connector: Elbow 12">
                <a:extLst>
                  <a:ext uri="{FF2B5EF4-FFF2-40B4-BE49-F238E27FC236}">
                    <a16:creationId xmlns:a16="http://schemas.microsoft.com/office/drawing/2014/main" id="{EA216837-99D2-4382-9FEB-8E6906E4278F}"/>
                  </a:ext>
                </a:extLst>
              </p:cNvPr>
              <p:cNvCxnSpPr>
                <a:cxnSpLocks/>
                <a:stCxn id="6" idx="0"/>
                <a:endCxn id="10" idx="1"/>
              </p:cNvCxnSpPr>
              <p:nvPr/>
            </p:nvCxnSpPr>
            <p:spPr>
              <a:xfrm rot="5400000" flipH="1" flipV="1">
                <a:off x="3846395" y="900777"/>
                <a:ext cx="1408518" cy="1784640"/>
              </a:xfrm>
              <a:prstGeom prst="bentConnector2">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5438677-1256-450D-848D-6684540DA376}"/>
                  </a:ext>
                </a:extLst>
              </p:cNvPr>
              <p:cNvCxnSpPr>
                <a:cxnSpLocks/>
                <a:stCxn id="9" idx="0"/>
              </p:cNvCxnSpPr>
              <p:nvPr/>
            </p:nvCxnSpPr>
            <p:spPr>
              <a:xfrm rot="16200000" flipV="1">
                <a:off x="8459345" y="497239"/>
                <a:ext cx="1789128" cy="2972328"/>
              </a:xfrm>
              <a:prstGeom prst="bentConnector2">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3ACAA23-E625-4237-A2B5-A1D991883413}"/>
                  </a:ext>
                </a:extLst>
              </p:cNvPr>
              <p:cNvCxnSpPr>
                <a:cxnSpLocks/>
                <a:stCxn id="8" idx="0"/>
                <a:endCxn id="10" idx="2"/>
              </p:cNvCxnSpPr>
              <p:nvPr/>
            </p:nvCxnSpPr>
            <p:spPr>
              <a:xfrm rot="16200000" flipV="1">
                <a:off x="6998810" y="1644243"/>
                <a:ext cx="890273" cy="1577175"/>
              </a:xfrm>
              <a:prstGeom prst="bentConnector3">
                <a:avLst>
                  <a:gd name="adj1" fmla="val 50000"/>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DE4DFE-0D7B-4A3E-BA0F-BE74A4F47836}"/>
                  </a:ext>
                </a:extLst>
              </p:cNvPr>
              <p:cNvCxnSpPr>
                <a:cxnSpLocks/>
                <a:endCxn id="7" idx="1"/>
              </p:cNvCxnSpPr>
              <p:nvPr/>
            </p:nvCxnSpPr>
            <p:spPr>
              <a:xfrm>
                <a:off x="2551644" y="3950948"/>
                <a:ext cx="20866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F5EFC1-4FAF-4052-A686-C5FCD7550B1D}"/>
                  </a:ext>
                </a:extLst>
              </p:cNvPr>
              <p:cNvCxnSpPr>
                <a:cxnSpLocks/>
                <a:stCxn id="7" idx="3"/>
                <a:endCxn id="8" idx="1"/>
              </p:cNvCxnSpPr>
              <p:nvPr/>
            </p:nvCxnSpPr>
            <p:spPr>
              <a:xfrm>
                <a:off x="6499572" y="3950948"/>
                <a:ext cx="8384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9E2D837-E380-4DB0-879E-9412CEC19BF7}"/>
                  </a:ext>
                </a:extLst>
              </p:cNvPr>
              <p:cNvCxnSpPr>
                <a:cxnSpLocks/>
                <a:stCxn id="8" idx="3"/>
                <a:endCxn id="9" idx="1"/>
              </p:cNvCxnSpPr>
              <p:nvPr/>
            </p:nvCxnSpPr>
            <p:spPr>
              <a:xfrm>
                <a:off x="9127055" y="3950948"/>
                <a:ext cx="7823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66778C6-A80A-4056-BFEC-B3E47B52E1CB}"/>
                  </a:ext>
                </a:extLst>
              </p:cNvPr>
              <p:cNvCxnSpPr>
                <a:cxnSpLocks/>
                <a:stCxn id="8" idx="2"/>
                <a:endCxn id="11" idx="3"/>
              </p:cNvCxnSpPr>
              <p:nvPr/>
            </p:nvCxnSpPr>
            <p:spPr>
              <a:xfrm rot="5400000">
                <a:off x="7015096" y="4664192"/>
                <a:ext cx="857700" cy="1577175"/>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7AD79E96-6EFD-469D-8461-B1244D3D574A}"/>
                  </a:ext>
                </a:extLst>
              </p:cNvPr>
              <p:cNvCxnSpPr>
                <a:cxnSpLocks/>
              </p:cNvCxnSpPr>
              <p:nvPr/>
            </p:nvCxnSpPr>
            <p:spPr>
              <a:xfrm rot="10800000">
                <a:off x="2551645" y="4918916"/>
                <a:ext cx="2242392" cy="969974"/>
              </a:xfrm>
              <a:prstGeom prst="bent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90578F81-CCFE-470A-B3B3-49A6EF106B05}"/>
                  </a:ext>
                </a:extLst>
              </p:cNvPr>
              <p:cNvCxnSpPr>
                <a:cxnSpLocks/>
                <a:stCxn id="5" idx="2"/>
                <a:endCxn id="11" idx="2"/>
              </p:cNvCxnSpPr>
              <p:nvPr/>
            </p:nvCxnSpPr>
            <p:spPr>
              <a:xfrm rot="5400000" flipH="1" flipV="1">
                <a:off x="3560843" y="4331396"/>
                <a:ext cx="244290" cy="4083419"/>
              </a:xfrm>
              <a:prstGeom prst="bentConnector3">
                <a:avLst>
                  <a:gd name="adj1" fmla="val -93577"/>
                </a:avLst>
              </a:prstGeom>
              <a:ln w="38100">
                <a:prstDash val="sysDot"/>
                <a:tailEnd type="triangle"/>
              </a:ln>
            </p:spPr>
            <p:style>
              <a:lnRef idx="1">
                <a:schemeClr val="dk1"/>
              </a:lnRef>
              <a:fillRef idx="0">
                <a:schemeClr val="dk1"/>
              </a:fillRef>
              <a:effectRef idx="0">
                <a:schemeClr val="dk1"/>
              </a:effectRef>
              <a:fontRef idx="minor">
                <a:schemeClr val="tx1"/>
              </a:fontRef>
            </p:style>
          </p:cxnSp>
          <p:pic>
            <p:nvPicPr>
              <p:cNvPr id="44" name="Picture 10" descr="A close up of a device&#10;&#10;Description generated with high confidence">
                <a:extLst>
                  <a:ext uri="{FF2B5EF4-FFF2-40B4-BE49-F238E27FC236}">
                    <a16:creationId xmlns:a16="http://schemas.microsoft.com/office/drawing/2014/main" id="{59BA2762-F035-4166-A138-FB41577DAF85}"/>
                  </a:ext>
                </a:extLst>
              </p:cNvPr>
              <p:cNvPicPr>
                <a:picLocks noChangeAspect="1"/>
              </p:cNvPicPr>
              <p:nvPr/>
            </p:nvPicPr>
            <p:blipFill rotWithShape="1">
              <a:blip r:embed="rId2"/>
              <a:srcRect b="48995"/>
              <a:stretch/>
            </p:blipFill>
            <p:spPr>
              <a:xfrm>
                <a:off x="741261" y="2361114"/>
                <a:ext cx="1789043" cy="2098741"/>
              </a:xfrm>
              <a:prstGeom prst="rect">
                <a:avLst/>
              </a:prstGeom>
            </p:spPr>
          </p:pic>
          <p:cxnSp>
            <p:nvCxnSpPr>
              <p:cNvPr id="62" name="Connector: Elbow 61">
                <a:extLst>
                  <a:ext uri="{FF2B5EF4-FFF2-40B4-BE49-F238E27FC236}">
                    <a16:creationId xmlns:a16="http://schemas.microsoft.com/office/drawing/2014/main" id="{D9783DCA-B288-49F6-9899-67BD5CBC4E4D}"/>
                  </a:ext>
                </a:extLst>
              </p:cNvPr>
              <p:cNvCxnSpPr>
                <a:cxnSpLocks/>
                <a:stCxn id="7" idx="0"/>
                <a:endCxn id="10" idx="2"/>
              </p:cNvCxnSpPr>
              <p:nvPr/>
            </p:nvCxnSpPr>
            <p:spPr>
              <a:xfrm rot="5400000" flipH="1" flipV="1">
                <a:off x="5666999" y="1889608"/>
                <a:ext cx="890273" cy="1086446"/>
              </a:xfrm>
              <a:prstGeom prst="bentConnector3">
                <a:avLst>
                  <a:gd name="adj1" fmla="val 50000"/>
                </a:avLst>
              </a:prstGeom>
              <a:ln w="38100">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white, water, standing, man&#10;&#10;Description automatically generated">
                <a:extLst>
                  <a:ext uri="{FF2B5EF4-FFF2-40B4-BE49-F238E27FC236}">
                    <a16:creationId xmlns:a16="http://schemas.microsoft.com/office/drawing/2014/main" id="{DC34F808-AE92-46F8-B7A6-0BECB520C829}"/>
                  </a:ext>
                </a:extLst>
              </p:cNvPr>
              <p:cNvPicPr>
                <a:picLocks noChangeAspect="1"/>
              </p:cNvPicPr>
              <p:nvPr/>
            </p:nvPicPr>
            <p:blipFill rotWithShape="1">
              <a:blip r:embed="rId8">
                <a:extLst>
                  <a:ext uri="{28A0092B-C50C-407E-A947-70E740481C1C}">
                    <a14:useLocalDpi xmlns:a14="http://schemas.microsoft.com/office/drawing/2010/main" val="0"/>
                  </a:ext>
                </a:extLst>
              </a:blip>
              <a:srcRect l="37213" t="51668" r="38130" b="6336"/>
              <a:stretch/>
            </p:blipFill>
            <p:spPr>
              <a:xfrm>
                <a:off x="1138549" y="4479053"/>
                <a:ext cx="1378850" cy="1632471"/>
              </a:xfrm>
              <a:prstGeom prst="rect">
                <a:avLst/>
              </a:prstGeom>
              <a:ln w="38100">
                <a:solidFill>
                  <a:srgbClr val="FF0000"/>
                </a:solidFill>
                <a:prstDash val="sysDash"/>
              </a:ln>
            </p:spPr>
          </p:pic>
        </p:grpSp>
      </p:grpSp>
    </p:spTree>
    <p:extLst>
      <p:ext uri="{BB962C8B-B14F-4D97-AF65-F5344CB8AC3E}">
        <p14:creationId xmlns:p14="http://schemas.microsoft.com/office/powerpoint/2010/main" val="1448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8" descr="A body of water&#10;&#10;Description automatically generated">
            <a:extLst>
              <a:ext uri="{FF2B5EF4-FFF2-40B4-BE49-F238E27FC236}">
                <a16:creationId xmlns:a16="http://schemas.microsoft.com/office/drawing/2014/main" id="{9E4E596B-0838-4C72-8EE5-4A07E5AE9953}"/>
              </a:ext>
            </a:extLst>
          </p:cNvPr>
          <p:cNvPicPr>
            <a:picLocks noChangeAspect="1"/>
          </p:cNvPicPr>
          <p:nvPr/>
        </p:nvPicPr>
        <p:blipFill>
          <a:blip r:embed="rId3">
            <a:extLst>
              <a:ext uri="{28A0092B-C50C-407E-A947-70E740481C1C}">
                <a14:useLocalDpi xmlns:a14="http://schemas.microsoft.com/office/drawing/2010/main" val="0"/>
              </a:ext>
            </a:extLst>
          </a:blip>
          <a:srcRect l="24555" r="24555"/>
          <a:stretch>
            <a:fillRect/>
          </a:stretch>
        </p:blipFill>
        <p:spPr>
          <a:xfrm>
            <a:off x="391457" y="706435"/>
            <a:ext cx="5253039" cy="5445125"/>
          </a:xfrm>
          <a:custGeom>
            <a:avLst/>
            <a:gdLst>
              <a:gd name="connsiteX0" fmla="*/ 3971018 w 5253039"/>
              <a:gd name="connsiteY0" fmla="*/ 4163105 h 5445125"/>
              <a:gd name="connsiteX1" fmla="*/ 5253038 w 5253039"/>
              <a:gd name="connsiteY1" fmla="*/ 4163105 h 5445125"/>
              <a:gd name="connsiteX2" fmla="*/ 5253038 w 5253039"/>
              <a:gd name="connsiteY2" fmla="*/ 5445125 h 5445125"/>
              <a:gd name="connsiteX3" fmla="*/ 3971018 w 5253039"/>
              <a:gd name="connsiteY3" fmla="*/ 5445125 h 5445125"/>
              <a:gd name="connsiteX4" fmla="*/ 2676172 w 5253039"/>
              <a:gd name="connsiteY4" fmla="*/ 4163105 h 5445125"/>
              <a:gd name="connsiteX5" fmla="*/ 3881437 w 5253039"/>
              <a:gd name="connsiteY5" fmla="*/ 4163105 h 5445125"/>
              <a:gd name="connsiteX6" fmla="*/ 3881437 w 5253039"/>
              <a:gd name="connsiteY6" fmla="*/ 5445125 h 5445125"/>
              <a:gd name="connsiteX7" fmla="*/ 2676172 w 5253039"/>
              <a:gd name="connsiteY7" fmla="*/ 5445125 h 5445125"/>
              <a:gd name="connsiteX8" fmla="*/ 1379537 w 5253039"/>
              <a:gd name="connsiteY8" fmla="*/ 4163105 h 5445125"/>
              <a:gd name="connsiteX9" fmla="*/ 2579687 w 5253039"/>
              <a:gd name="connsiteY9" fmla="*/ 4163105 h 5445125"/>
              <a:gd name="connsiteX10" fmla="*/ 2579687 w 5253039"/>
              <a:gd name="connsiteY10" fmla="*/ 5445125 h 5445125"/>
              <a:gd name="connsiteX11" fmla="*/ 1379537 w 5253039"/>
              <a:gd name="connsiteY11" fmla="*/ 5445125 h 5445125"/>
              <a:gd name="connsiteX12" fmla="*/ 0 w 5253039"/>
              <a:gd name="connsiteY12" fmla="*/ 4163105 h 5445125"/>
              <a:gd name="connsiteX13" fmla="*/ 1282020 w 5253039"/>
              <a:gd name="connsiteY13" fmla="*/ 4163105 h 5445125"/>
              <a:gd name="connsiteX14" fmla="*/ 1282020 w 5253039"/>
              <a:gd name="connsiteY14" fmla="*/ 5445125 h 5445125"/>
              <a:gd name="connsiteX15" fmla="*/ 0 w 5253039"/>
              <a:gd name="connsiteY15" fmla="*/ 5445125 h 5445125"/>
              <a:gd name="connsiteX16" fmla="*/ 3971018 w 5253039"/>
              <a:gd name="connsiteY16" fmla="*/ 2775631 h 5445125"/>
              <a:gd name="connsiteX17" fmla="*/ 5253038 w 5253039"/>
              <a:gd name="connsiteY17" fmla="*/ 2775631 h 5445125"/>
              <a:gd name="connsiteX18" fmla="*/ 5253038 w 5253039"/>
              <a:gd name="connsiteY18" fmla="*/ 4057651 h 5445125"/>
              <a:gd name="connsiteX19" fmla="*/ 3971018 w 5253039"/>
              <a:gd name="connsiteY19" fmla="*/ 4057651 h 5445125"/>
              <a:gd name="connsiteX20" fmla="*/ 0 w 5253039"/>
              <a:gd name="connsiteY20" fmla="*/ 2775631 h 5445125"/>
              <a:gd name="connsiteX21" fmla="*/ 1282021 w 5253039"/>
              <a:gd name="connsiteY21" fmla="*/ 2775631 h 5445125"/>
              <a:gd name="connsiteX22" fmla="*/ 1282021 w 5253039"/>
              <a:gd name="connsiteY22" fmla="*/ 4057651 h 5445125"/>
              <a:gd name="connsiteX23" fmla="*/ 0 w 5253039"/>
              <a:gd name="connsiteY23" fmla="*/ 4057651 h 5445125"/>
              <a:gd name="connsiteX24" fmla="*/ 1 w 5253039"/>
              <a:gd name="connsiteY24" fmla="*/ 1388157 h 5445125"/>
              <a:gd name="connsiteX25" fmla="*/ 1282022 w 5253039"/>
              <a:gd name="connsiteY25" fmla="*/ 1388157 h 5445125"/>
              <a:gd name="connsiteX26" fmla="*/ 1282022 w 5253039"/>
              <a:gd name="connsiteY26" fmla="*/ 2670176 h 5445125"/>
              <a:gd name="connsiteX27" fmla="*/ 1 w 5253039"/>
              <a:gd name="connsiteY27" fmla="*/ 2670176 h 5445125"/>
              <a:gd name="connsiteX28" fmla="*/ 3971019 w 5253039"/>
              <a:gd name="connsiteY28" fmla="*/ 1388156 h 5445125"/>
              <a:gd name="connsiteX29" fmla="*/ 5253039 w 5253039"/>
              <a:gd name="connsiteY29" fmla="*/ 1388156 h 5445125"/>
              <a:gd name="connsiteX30" fmla="*/ 5253039 w 5253039"/>
              <a:gd name="connsiteY30" fmla="*/ 2670176 h 5445125"/>
              <a:gd name="connsiteX31" fmla="*/ 3971019 w 5253039"/>
              <a:gd name="connsiteY31" fmla="*/ 2670176 h 5445125"/>
              <a:gd name="connsiteX32" fmla="*/ 1 w 5253039"/>
              <a:gd name="connsiteY32" fmla="*/ 682 h 5445125"/>
              <a:gd name="connsiteX33" fmla="*/ 1282021 w 5253039"/>
              <a:gd name="connsiteY33" fmla="*/ 682 h 5445125"/>
              <a:gd name="connsiteX34" fmla="*/ 1282021 w 5253039"/>
              <a:gd name="connsiteY34" fmla="*/ 1282702 h 5445125"/>
              <a:gd name="connsiteX35" fmla="*/ 1 w 5253039"/>
              <a:gd name="connsiteY35" fmla="*/ 1282702 h 5445125"/>
              <a:gd name="connsiteX36" fmla="*/ 3971018 w 5253039"/>
              <a:gd name="connsiteY36" fmla="*/ 681 h 5445125"/>
              <a:gd name="connsiteX37" fmla="*/ 5253038 w 5253039"/>
              <a:gd name="connsiteY37" fmla="*/ 681 h 5445125"/>
              <a:gd name="connsiteX38" fmla="*/ 5253038 w 5253039"/>
              <a:gd name="connsiteY38" fmla="*/ 1282702 h 5445125"/>
              <a:gd name="connsiteX39" fmla="*/ 3971018 w 5253039"/>
              <a:gd name="connsiteY39" fmla="*/ 1282702 h 5445125"/>
              <a:gd name="connsiteX40" fmla="*/ 1379537 w 5253039"/>
              <a:gd name="connsiteY40" fmla="*/ 0 h 5445125"/>
              <a:gd name="connsiteX41" fmla="*/ 3881437 w 5253039"/>
              <a:gd name="connsiteY41" fmla="*/ 0 h 5445125"/>
              <a:gd name="connsiteX42" fmla="*/ 3881437 w 5253039"/>
              <a:gd name="connsiteY42" fmla="*/ 4057650 h 5445125"/>
              <a:gd name="connsiteX43" fmla="*/ 1379537 w 5253039"/>
              <a:gd name="connsiteY43" fmla="*/ 4057650 h 5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039" h="5445125">
                <a:moveTo>
                  <a:pt x="3971018" y="4163105"/>
                </a:moveTo>
                <a:lnTo>
                  <a:pt x="5253038" y="4163105"/>
                </a:lnTo>
                <a:lnTo>
                  <a:pt x="5253038" y="5445125"/>
                </a:lnTo>
                <a:lnTo>
                  <a:pt x="3971018" y="5445125"/>
                </a:lnTo>
                <a:close/>
                <a:moveTo>
                  <a:pt x="2676172" y="4163105"/>
                </a:moveTo>
                <a:lnTo>
                  <a:pt x="3881437" y="4163105"/>
                </a:lnTo>
                <a:lnTo>
                  <a:pt x="3881437" y="5445125"/>
                </a:lnTo>
                <a:lnTo>
                  <a:pt x="2676172" y="5445125"/>
                </a:lnTo>
                <a:close/>
                <a:moveTo>
                  <a:pt x="1379537" y="4163105"/>
                </a:moveTo>
                <a:lnTo>
                  <a:pt x="2579687" y="4163105"/>
                </a:lnTo>
                <a:lnTo>
                  <a:pt x="2579687" y="5445125"/>
                </a:lnTo>
                <a:lnTo>
                  <a:pt x="1379537" y="5445125"/>
                </a:lnTo>
                <a:close/>
                <a:moveTo>
                  <a:pt x="0" y="4163105"/>
                </a:moveTo>
                <a:lnTo>
                  <a:pt x="1282020" y="4163105"/>
                </a:lnTo>
                <a:lnTo>
                  <a:pt x="1282020" y="5445125"/>
                </a:lnTo>
                <a:lnTo>
                  <a:pt x="0" y="5445125"/>
                </a:lnTo>
                <a:close/>
                <a:moveTo>
                  <a:pt x="3971018" y="2775631"/>
                </a:moveTo>
                <a:lnTo>
                  <a:pt x="5253038" y="2775631"/>
                </a:lnTo>
                <a:lnTo>
                  <a:pt x="5253038" y="4057651"/>
                </a:lnTo>
                <a:lnTo>
                  <a:pt x="3971018" y="4057651"/>
                </a:lnTo>
                <a:close/>
                <a:moveTo>
                  <a:pt x="0" y="2775631"/>
                </a:moveTo>
                <a:lnTo>
                  <a:pt x="1282021" y="2775631"/>
                </a:lnTo>
                <a:lnTo>
                  <a:pt x="1282021" y="4057651"/>
                </a:lnTo>
                <a:lnTo>
                  <a:pt x="0" y="4057651"/>
                </a:lnTo>
                <a:close/>
                <a:moveTo>
                  <a:pt x="1" y="1388157"/>
                </a:moveTo>
                <a:lnTo>
                  <a:pt x="1282022" y="1388157"/>
                </a:lnTo>
                <a:lnTo>
                  <a:pt x="1282022" y="2670176"/>
                </a:lnTo>
                <a:lnTo>
                  <a:pt x="1" y="2670176"/>
                </a:lnTo>
                <a:close/>
                <a:moveTo>
                  <a:pt x="3971019" y="1388156"/>
                </a:moveTo>
                <a:lnTo>
                  <a:pt x="5253039" y="1388156"/>
                </a:lnTo>
                <a:lnTo>
                  <a:pt x="5253039" y="2670176"/>
                </a:lnTo>
                <a:lnTo>
                  <a:pt x="3971019" y="2670176"/>
                </a:lnTo>
                <a:close/>
                <a:moveTo>
                  <a:pt x="1" y="682"/>
                </a:moveTo>
                <a:lnTo>
                  <a:pt x="1282021" y="682"/>
                </a:lnTo>
                <a:lnTo>
                  <a:pt x="1282021" y="1282702"/>
                </a:lnTo>
                <a:lnTo>
                  <a:pt x="1" y="1282702"/>
                </a:lnTo>
                <a:close/>
                <a:moveTo>
                  <a:pt x="3971018" y="681"/>
                </a:moveTo>
                <a:lnTo>
                  <a:pt x="5253038" y="681"/>
                </a:lnTo>
                <a:lnTo>
                  <a:pt x="5253038" y="1282702"/>
                </a:lnTo>
                <a:lnTo>
                  <a:pt x="3971018" y="1282702"/>
                </a:lnTo>
                <a:close/>
                <a:moveTo>
                  <a:pt x="1379537" y="0"/>
                </a:moveTo>
                <a:lnTo>
                  <a:pt x="3881437" y="0"/>
                </a:lnTo>
                <a:lnTo>
                  <a:pt x="3881437" y="4057650"/>
                </a:lnTo>
                <a:lnTo>
                  <a:pt x="1379537" y="4057650"/>
                </a:lnTo>
                <a:close/>
              </a:path>
            </a:pathLst>
          </a:custGeom>
        </p:spPr>
      </p:pic>
      <p:sp>
        <p:nvSpPr>
          <p:cNvPr id="30" name="Rectangle 29"/>
          <p:cNvSpPr/>
          <p:nvPr/>
        </p:nvSpPr>
        <p:spPr>
          <a:xfrm>
            <a:off x="-8558" y="0"/>
            <a:ext cx="6053070" cy="6858000"/>
          </a:xfrm>
          <a:prstGeom prst="rect">
            <a:avLst/>
          </a:prstGeom>
          <a:solidFill>
            <a:srgbClr val="181717">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785789" y="2645713"/>
            <a:ext cx="4464373" cy="9433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a:solidFill>
                  <a:schemeClr val="bg1"/>
                </a:solidFill>
                <a:ea typeface="Lato" panose="020F0502020204030203" pitchFamily="34" charset="0"/>
                <a:cs typeface="Lato" panose="020F0502020204030203" pitchFamily="34" charset="0"/>
              </a:rPr>
              <a:t>Evaluation of Alternative Methods</a:t>
            </a:r>
            <a:endParaRPr lang="id-ID" sz="3600" b="1">
              <a:solidFill>
                <a:schemeClr val="bg1"/>
              </a:solidFill>
              <a:ea typeface="Lato" panose="020F0502020204030203" pitchFamily="34" charset="0"/>
              <a:cs typeface="Lato" panose="020F0502020204030203" pitchFamily="34" charset="0"/>
            </a:endParaRPr>
          </a:p>
        </p:txBody>
      </p:sp>
      <p:cxnSp>
        <p:nvCxnSpPr>
          <p:cNvPr id="7" name="Straight Connector 6"/>
          <p:cNvCxnSpPr/>
          <p:nvPr/>
        </p:nvCxnSpPr>
        <p:spPr>
          <a:xfrm>
            <a:off x="888539" y="3740603"/>
            <a:ext cx="1906176" cy="0"/>
          </a:xfrm>
          <a:prstGeom prst="line">
            <a:avLst/>
          </a:prstGeom>
          <a:ln w="1270">
            <a:solidFill>
              <a:srgbClr val="BAC9D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042E35-3F30-4868-BC3D-06DFD61E06AF}"/>
              </a:ext>
            </a:extLst>
          </p:cNvPr>
          <p:cNvSpPr/>
          <p:nvPr/>
        </p:nvSpPr>
        <p:spPr>
          <a:xfrm>
            <a:off x="6541594" y="1305338"/>
            <a:ext cx="5148330" cy="4247317"/>
          </a:xfrm>
          <a:prstGeom prst="rect">
            <a:avLst/>
          </a:prstGeom>
        </p:spPr>
        <p:txBody>
          <a:bodyPr wrap="square">
            <a:spAutoFit/>
          </a:bodyPr>
          <a:lstStyle/>
          <a:p>
            <a:pPr marL="285750" indent="-285750">
              <a:buFont typeface="Arial" panose="020B0604020202020204" pitchFamily="34" charset="0"/>
              <a:buChar char="•"/>
            </a:pPr>
            <a:r>
              <a:rPr lang="en-US">
                <a:cs typeface="Calibri"/>
              </a:rPr>
              <a:t>Object Detection Algorithms</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cs typeface="Calibri"/>
              </a:rPr>
              <a:t>Activity Detection Algorithms</a:t>
            </a:r>
          </a:p>
          <a:p>
            <a:endParaRPr lang="en-US">
              <a:cs typeface="Calibri"/>
            </a:endParaRPr>
          </a:p>
          <a:p>
            <a:pPr marL="285750" indent="-285750">
              <a:buFont typeface="Arial" panose="020B0604020202020204" pitchFamily="34" charset="0"/>
              <a:buChar char="•"/>
            </a:pPr>
            <a:r>
              <a:rPr lang="en-US">
                <a:cs typeface="Calibri"/>
              </a:rPr>
              <a:t>Inference Hardware</a:t>
            </a:r>
          </a:p>
          <a:p>
            <a:endParaRPr lang="en-US">
              <a:cs typeface="Calibri"/>
            </a:endParaRPr>
          </a:p>
          <a:p>
            <a:pPr marL="285750" indent="-285750">
              <a:buFont typeface="Arial" panose="020B0604020202020204" pitchFamily="34" charset="0"/>
              <a:buChar char="•"/>
            </a:pPr>
            <a:r>
              <a:rPr lang="en-US">
                <a:cs typeface="Calibri"/>
              </a:rPr>
              <a:t>Platform Design</a:t>
            </a:r>
          </a:p>
          <a:p>
            <a:endParaRPr lang="en-US">
              <a:cs typeface="Calibri"/>
            </a:endParaRPr>
          </a:p>
          <a:p>
            <a:pPr marL="285750" indent="-285750">
              <a:buFont typeface="Arial" panose="020B0604020202020204" pitchFamily="34" charset="0"/>
              <a:buChar char="•"/>
            </a:pPr>
            <a:r>
              <a:rPr lang="en-US">
                <a:ea typeface="+mn-lt"/>
                <a:cs typeface="+mn-lt"/>
              </a:rPr>
              <a:t>Hardware comparison</a:t>
            </a:r>
          </a:p>
          <a:p>
            <a:endParaRPr lang="en-US">
              <a:cs typeface="Calibri"/>
            </a:endParaRPr>
          </a:p>
          <a:p>
            <a:pPr marL="285750" indent="-285750">
              <a:buFont typeface="Arial" panose="020B0604020202020204" pitchFamily="34" charset="0"/>
              <a:buChar char="•"/>
            </a:pPr>
            <a:r>
              <a:rPr lang="en-US">
                <a:cs typeface="Calibri"/>
              </a:rPr>
              <a:t>Control System</a:t>
            </a:r>
          </a:p>
          <a:p>
            <a:endParaRPr lang="en-US">
              <a:cs typeface="Calibri"/>
            </a:endParaRPr>
          </a:p>
          <a:p>
            <a:pPr marL="285750" indent="-285750">
              <a:buFont typeface="Arial" panose="020B0604020202020204" pitchFamily="34" charset="0"/>
              <a:buChar char="•"/>
            </a:pPr>
            <a:r>
              <a:rPr lang="en-US">
                <a:cs typeface="Calibri"/>
              </a:rPr>
              <a:t>Software Backend framework</a:t>
            </a:r>
          </a:p>
          <a:p>
            <a:endParaRPr lang="en-US">
              <a:cs typeface="Calibri"/>
            </a:endParaRPr>
          </a:p>
          <a:p>
            <a:pPr marL="285750" indent="-285750">
              <a:buFont typeface="Arial" panose="020B0604020202020204" pitchFamily="34" charset="0"/>
              <a:buChar char="•"/>
            </a:pPr>
            <a:r>
              <a:rPr lang="en-US">
                <a:cs typeface="Calibri"/>
              </a:rPr>
              <a:t>Software Frontend design framework</a:t>
            </a:r>
            <a:endParaRPr lang="en-US"/>
          </a:p>
        </p:txBody>
      </p:sp>
      <p:sp>
        <p:nvSpPr>
          <p:cNvPr id="2" name="Slide Number Placeholder 1">
            <a:extLst>
              <a:ext uri="{FF2B5EF4-FFF2-40B4-BE49-F238E27FC236}">
                <a16:creationId xmlns:a16="http://schemas.microsoft.com/office/drawing/2014/main" id="{CC47F2D1-903C-4546-9C35-2C57DC8708F2}"/>
              </a:ext>
            </a:extLst>
          </p:cNvPr>
          <p:cNvSpPr>
            <a:spLocks noGrp="1"/>
          </p:cNvSpPr>
          <p:nvPr>
            <p:ph type="sldNum" sz="quarter" idx="13"/>
          </p:nvPr>
        </p:nvSpPr>
        <p:spPr/>
        <p:txBody>
          <a:bodyPr/>
          <a:lstStyle/>
          <a:p>
            <a:fld id="{47B18E72-FEC3-4883-A827-22C56F3B664F}" type="slidenum">
              <a:rPr lang="id-ID" smtClean="0"/>
              <a:t>9</a:t>
            </a:fld>
            <a:endParaRPr lang="id-ID"/>
          </a:p>
        </p:txBody>
      </p:sp>
    </p:spTree>
    <p:extLst>
      <p:ext uri="{BB962C8B-B14F-4D97-AF65-F5344CB8AC3E}">
        <p14:creationId xmlns:p14="http://schemas.microsoft.com/office/powerpoint/2010/main" val="343774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53135DE-5BDE-4784-8362-2A767A10739A"/>
  <p:tag name="ISPRING_SCORM_RATE_SLIDES" val="1"/>
  <p:tag name="ISPRINGONLINEFOLDERID" val="0"/>
  <p:tag name="ISPRINGONLINEFOLDERPATH" val="Content List"/>
  <p:tag name="ISPRINGCLOUDFOLDERID" val="0"/>
  <p:tag name="ISPRINGCLOUDFOLDERPATH" val="Repository"/>
  <p:tag name="ISPRING_PLAYERS_CUSTOMIZATION" val="UEsDBBQAAgAIAPlefE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5XnxJ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PlefEm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V58SS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V58SW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V58ST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V58SX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5XnxJ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D5XnxJSnLKSHENAAAnIgAAFwAAAHVuaXZlcnNhbC91bml2ZXJzYWwucG5n7ZppVFNZtoCv5QTigO0r0WJqtQWrBBkiBCQkhTJoFYI1CDIYQCZFSAgISIBgQbWIAynhCcEAWVV2Y9cLczAhgRAVZTAJKZoKUwJBGSKEEMMlCYEEOoGqWr1W/+ufb+XHHc757jl377PP3mffu07hhQC/XTs+2QEAwK5zZ72/BoAt/gCwGWO0TVezetrOT3fZlPq132mgrtdiRlfYEu913gsAGvEmmqiturJx8tmQVADY3aE/NnWh/xEDAIfaznl7fXsTKR09f88uY/TWW7BcA+AAWp4J5shw4fsvtm71OfqXE3/ZcfqC0exnP915Z3Mncv9nX5kePmTq7e/adyuy6V6n2bQcCv9YIlTzvuRVnOtdDN9q5vmU/H+tZEZWwODoRRdVQHoHEd2euTBLrq9q0yywnyKz5T46eW49aVbgrx3q91Z2CF5M8nJXwZQ4fXVr5Ei3a8W2ksGI3Bz3Q7qa55edH0yeJLQpBsLYxroyMP/TtaOqabdK/tn156+G9jBFa6sq9kM9zOhrLs4i712/LY/8SHcxzdO3+tzIRl93iKA/f28ABmAABmAABmAABmAABmAABmAABmAABmAABmAA/7/BKyZLK0Xb6m81+P+22+AdNug2eWcPhAdLXZgsCayCKYeibUlqTrzVKbBlWs6dqOhqDd2t/2tZqlXOJYQtUAldCNziE2vLZq5Hfy9MoCEL2u2n5aJJ17UXLyafDSI91C/N2huyG/aQM9vAlmD2ZgB4PvrhzfF6WHPEckRXItjbVFuaia6mJwnAMifeTGzp2oXt20ueknBYNWCdrm+SehmhebsnsLaTL4ar6CVlETi15eDabDDrlLoT2o6Z9RCpez06U1ORN9/+lTaoDcxd7l/plJLKylEIFLqKksRgaaYcVA8Edaw5EDtwfdJL2OXT77m6NCE+IU6TfrmavxT4BhkDABZX2r0RnZea1Eoaixk+zyyPc5E5EcRKL9kxTLIjvdYlwUqVkFkX7QoTqdpVlajv6zoHj+BhC0USGypHQcHA4R++21OBTD+F6qxZMT5K6UWoewLbLc/bfJHIe730SwH8RtzcY/V0ynTlDBUDMghGThNUkgqsq0Ee2fMO3ktElaahcpFsCA4hyk/pz6rmJgnu7QRuUThmiYEw+asFyqRTiP3KWEJVtDNPnq9xVoxHNmEv0F7rZEpwdYzvSDsRv/mGC3csMbHeNS4en6f1nRUOxKLwEqKiHb+HkvHau1hN/yrq3RAsGAS966Tugjy262ibFdWzyObzOdW2zLUVEev+CSIFeSSYiQ+5LRWD1cTYMSQP+rH/2APPflSCgzMAoFjDxzMVBxeGakpz0C68xnIx9tlc8CFCeF/6+5exm7sSk2VQLO/KnpIMHsw2Z97GjhN7ZkDTJtU6fRVtsn+fFfVapxJLONDH9JkWiT1p8UzfOqw1CLYFODxGmdiuSKyaM6J5zcQhveoCdG9S47Lm5v0gNov2WDzESX+Rf4pUGJlyXtApSRCOZeez1m7nxrr+k8Y80JJJFqNMbB5sB1OfdAxVixJp9MerP/0ZozM4Q4UZnjmBzR5sxCLGvufnbAaSM7hvD3ZljxWH1uYz+bCuq7u5IfZrP24puT7iigyeUDJeMKDmPRCkXWZGbVWryplQg8o1simjMdC6qV8XDe+ZeZNgOVc77R4EPi0Jloyb5vW4JJnXkzFEd867mms2pRz6kSBx3XgcN8pl5ewzREFPOMsyHaIUOw4TZ2hnQjvTcQ/pqNZabqbY0V3mkjK60jJ3Q++WXZN0cVUYLg4WR1Y06FQmeK5pQLYiOUQW4jiTPIwZbAytkjD8HcsPpAyQrlc++CCNIRJR3SmQOM9At6EqYuYJ6jFnrytVZcahYb+OfPQmHBUVheAJe+He/n8b4vVfbczouz75mcqpnn3Git2x3x+npJDs6xGyjJez7ZuAlizUcv1JeE2Q5IrOtE6t8xH9/+Nfd80VTtvVR1lMvsNNPxZw+UYWzI1SJ/6hrHFrcZLQ+26ScI7feJmFmJHs/4Y6o+SN7odOL9NhDr4csJ2BC1fAp11pRqnlXSnIZnodf0VuB34pxedqJsplWkqdNXllGzA+T+8lmVY5zM+2irTzgglxKogTBuIWSkrQOJBoG7EyMniirVKuleWuSQUEncvcp9cehJZZZjzkM4bCuKkPM+0o91ck1C43ttNa1RQht56zFJILgjjPIvooHUfdpAR/vTjwevqUGLLX/5Y5DYuo4zi8hIqywTWRWqZhNrDCQ0ahAJDBrmi9ogiRN/V+Qr3qSArhfYLMlr82Qce3W1TIBeKxeWPwKUI7s7hs72tx5RlcGQSGx5gr+64c7lxlSE14fMcJWxuuI7vNXvaq5CBVgRlzVEH7w/kXefGHCQAUpcAJK6A3GNqpN+tj7YHEzvx9SvzqDKch6RXe+KhOgcgm0R1Si3xZUk9Csv5adFBJ+0Yf1QOfDsuYTmCvY18MQhpbO9CjiwH3EjvsROmjIS9izFlNXAjbsy/GxHfXGcGyJ3r08us21yDJJCzPOHkiSNbFzexwxaXRm9Ynb9F2eTAm7n3nMnWwS9O2w2bCjLX0ekYR5k142/ZgNan+Xo7F8DvO7IVK9qXaEp1rmA3vEThHHCXcT/JE9WdYFhF32IAjOgQa2Tx/EMa0hop3CZb4v6sURNq7x6UjcYh3e2XodPfcXqcJlfki5QXiFDfdgxxlbUxlfk0FSYlePxbMhA8kVOo8iN69k1IDDsWp4/A/UPLOFfji7f/EbRBFx8qq83o23iNe6rBeTV6oRedIFrc2Qge5LXzYc4/aMTwRvJ2kmU2JTRMBgNCSzLtTcOr6UMAlRtIv6Mbo28bGqavFw0ihqDccYb6atcL0o/7iXAaR7UztfuO6eoGc1qTzr8MQzsRYaVYpWBPZFNHrxH7GqtX+6KYLwagjBI1fAbuotYi/UOO/s9xMYguXF5bUZ08dt41YWx6Uge+f4Kuy56KtPSp93b679x/i4D2VQwup7w7FDcmimny+41K9WNJPm17nd3538MTIexFpZ5qHxdPcc9OmvwuSyG6szIhd9eygoqi5MnFY+ZBzx36iUoweTpSovLaXZCbVDPRkbilZkkSsYRd+DsyZPXmXY6KwC/RU/DpzEiLlUBj246x1e595Koioq5k3B261TgzHky7jAmCvdoqTaqCE+9ILj1cfVbATF2Wqb90ljo/YoRtmLo8KK9JaHYZY/Mk/jvf4YNxIzrGR3X4jwm8dywc7Eyor/BwLh/MnKSTtnHNxDacZwpul3loLZVoHU0+xdq1gBCwa+9F6ZKXB1JMlbN7dMpeOTHMJObLJMgDSsX9v3CXL4n7BmNKu/Mesny0SfvOe29roKul40lXHYYeJuLzuGlKIWTSuKpM6VTXUPKpsKYx0ri/kL7fciWwCX5o4VFgl9B9LeYjPnjxii1iV4wNxqlYRhq0Z345w81y8S+E6tPBXpkzJqomQabPJoNrgCR4DtzEMUw+gYy0L577pSvwHyezENCj372fFQDZF1olOv9Fkl2qz95lSJTRC8kWyolFvDbCFAZ/+pYKOE3jEdKLZFyDcmhI1vWA8kQYR8AVpgmUmCjbCuR6F3EdWYPa+iIkP0EUXu2um5baqMl268bOaPqHPOkjZ8nsR4agfwA9hPh/N07AsiysKHIyn+ZoYUUzGiLUBl9bjDu9LB2azpu3m3EbgbcxaVYvLJO+cxyiRC8hL9ryxLp26/WiayilmxyVog5ihPUnJ4hXo0qIM/y5pw44tQrQC5/5qVntzX5Bqly7BWuRAeHYIiBWFj9UHSE4VbnlmCtti9yJG/NDPiu7w/X3+NuX7G9a6oSvrl38I2/qHcG3GGxEZ+67QtpRkjuf/vs4FY+qwx3p9HYf3+s9XX/zzOI6sYh/SzTZiw8aiOIjMkoaKIfSkIEmkXgfs1KPg0vWVsXf2hwr3+HPQhiyrfQWTQhT58+faIFnZmTbztXPcnA37JPVG/dtCf8BTJUxlTyH+N7IJkmt1M+2fg6Q1jRiNDufxLBG2OZUIhzaRkVh56XexiyzDmbbWf5NYkYyA53IsFI6H7wxit+tTBli3NC8/vydptHLGWQTXOS4LPuqWaErv9kMs95XIcmRZ7AcYKxRLzUWP7d3eItIH+CndJIIyj08KlcIufVyL5DzcROYVd13pHW4M3cgLGwnim8+EwWn6vDB2vunRDKiTsOcJHs7YeeT4b76YO33gJXEpMAEFelnoBcN4KMHy8DiiiqBqphc6fLVntw1N7pPefTdLwQ8O5MUu/N0h59rBs67/7tC6VNvKCvQROPmWsFGg1fWTj2MZG00nqts/bTcOViszP+qu4MXs9iGwO4vrcQry04LPOG6NWwBgXNlyXkApw7x3lV2OWD0T/ilB+DEPvjLXM4FH4JbFt1XTjIO0x9t1r2jRbtmn331g6q//GDjtuEl3vpOVq8sHy478sUdB53C5dn767wShT/8X89oV0RqyaIu+9b3qR0IPNS/SYb2TtfnLzh3XHMvf6m2WcvqPXRBtlv5xS4Os1bSFgTC0fby+Izff/tPVhRq0m7saUd7OYX6yy0u/8wM45xPgXXc6Mu9fUEsDBBQAAgAIAPlefEmV7pF+SwAAAGsAAAAbAAAAdW5pdmVyc2FsL3VuaXZlcnNhbC5wbmcueG1ss7GvyM1RKEstKs7Mz7NVMtQzULK34+WyKShKLctMLVeoAIoBBSFASaESyDVCcMszU0oygEIG5mYIwYzUzPSMElslCwNzuKA+0EwAUEsBAgAAFAACAAgA+V58SRUOrShkBAAABxEAAB0AAAAAAAAAAQAAAAAAAAAAAHVuaXZlcnNhbC9jb21tb25fbWVzc2FnZXMubG5nUEsBAgAAFAACAAgA+V58SQh+CyMpAwAAhgwAACcAAAAAAAAAAQAAAAAAnwQAAHVuaXZlcnNhbC9mbGFzaF9wdWJsaXNoaW5nX3NldHRpbmdzLnhtbFBLAQIAABQAAgAIAPlefEm1/AlkugIAAFUKAAAhAAAAAAAAAAEAAAAAAA0IAAB1bml2ZXJzYWwvZmxhc2hfc2tpbl9zZXR0aW5ncy54bWxQSwECAAAUAAIACAD5XnxJKpYPZ/4CAACXCwAAJgAAAAAAAAABAAAAAAAGCwAAdW5pdmVyc2FsL2h0bWxfcHVibGlzaGluZ19zZXR0aW5ncy54bWxQSwECAAAUAAIACAD5XnxJaHFSkZoBAAAfBgAAHwAAAAAAAAABAAAAAABIDgAAdW5pdmVyc2FsL2h0bWxfc2tpbl9zZXR0aW5ncy5qc1BLAQIAABQAAgAIAPlefEk9PC/RwQAAAOUBAAAaAAAAAAAAAAEAAAAAAB8QAAB1bml2ZXJzYWwvaTE4bl9wcmVzZXRzLnhtbFBLAQIAABQAAgAIAPlefEly/NGBZwAAAGsAAAAcAAAAAAAAAAEAAAAAABgRAAB1bml2ZXJzYWwvbG9jYWxfc2V0dGluZ3MueG1sUEsBAgAAFAACAAgARJRXRyO0Tvv7AgAAsAgAABQAAAAAAAAAAQAAAAAAuREAAHVuaXZlcnNhbC9wbGF5ZXIueG1sUEsBAgAAFAACAAgA+V58SbCHI/RsAQAA9wIAACkAAAAAAAAAAQAAAAAA5hQAAHVuaXZlcnNhbC9za2luX2N1c3RvbWl6YXRpb25fc2V0dGluZ3MueG1sUEsBAgAAFAACAAgA+V58SUpyykhxDQAAJyIAABcAAAAAAAAAAAAAAAAAmRYAAHVuaXZlcnNhbC91bml2ZXJzYWwucG5nUEsBAgAAFAACAAgA+V58SZXukX5LAAAAawAAABsAAAAAAAAAAQAAAAAAPyQAAHVuaXZlcnNhbC91bml2ZXJzYWwucG5nLnhtbFBLBQYAAAAACwALAEkDAADDJAAAAAA="/>
  <p:tag name="ISPRING_PRESENTATION_TITLE" val="【厉害了】企业业务介绍产品宣传PPT模板"/>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826D7B2BF6F94384C38F57CA877935" ma:contentTypeVersion="4" ma:contentTypeDescription="Create a new document." ma:contentTypeScope="" ma:versionID="ccbe81036f4ec987fba4d97e58816a65">
  <xsd:schema xmlns:xsd="http://www.w3.org/2001/XMLSchema" xmlns:xs="http://www.w3.org/2001/XMLSchema" xmlns:p="http://schemas.microsoft.com/office/2006/metadata/properties" xmlns:ns3="00f16f53-23e4-41b6-816f-77c28783ff04" targetNamespace="http://schemas.microsoft.com/office/2006/metadata/properties" ma:root="true" ma:fieldsID="19efbc2330eb044802c9e122c0f753f4" ns3:_="">
    <xsd:import namespace="00f16f53-23e4-41b6-816f-77c28783ff0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16f53-23e4-41b6-816f-77c28783f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F5C44F-384D-46AC-B85B-1291231AB1F7}">
  <ds:schemaRefs>
    <ds:schemaRef ds:uri="http://schemas.microsoft.com/sharepoint/v3/contenttype/forms"/>
  </ds:schemaRefs>
</ds:datastoreItem>
</file>

<file path=customXml/itemProps2.xml><?xml version="1.0" encoding="utf-8"?>
<ds:datastoreItem xmlns:ds="http://schemas.openxmlformats.org/officeDocument/2006/customXml" ds:itemID="{3BE0B6CC-97E8-4B82-9376-8F0CF0285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16f53-23e4-41b6-816f-77c28783ff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57765D-89F7-4200-A19A-8B740BC8758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TotalTime>
  <Words>4998</Words>
  <Application>Microsoft Office PowerPoint</Application>
  <PresentationFormat>Widescreen</PresentationFormat>
  <Paragraphs>933</Paragraphs>
  <Slides>37</Slides>
  <Notes>33</Notes>
  <HiddenSlides>3</HiddenSlides>
  <MMClips>1</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Group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Sachira Karunasena</dc:creator>
  <cp:lastModifiedBy>Kalana Abeywardena</cp:lastModifiedBy>
  <cp:revision>4</cp:revision>
  <dcterms:created xsi:type="dcterms:W3CDTF">2020-06-12T10:17:12Z</dcterms:created>
  <dcterms:modified xsi:type="dcterms:W3CDTF">2020-07-12T21:22:18Z</dcterms:modified>
</cp:coreProperties>
</file>